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32"/>
  </p:notesMasterIdLst>
  <p:sldIdLst>
    <p:sldId id="256" r:id="rId4"/>
    <p:sldId id="260" r:id="rId5"/>
    <p:sldId id="287" r:id="rId6"/>
    <p:sldId id="292" r:id="rId7"/>
    <p:sldId id="293" r:id="rId8"/>
    <p:sldId id="261" r:id="rId9"/>
    <p:sldId id="262" r:id="rId10"/>
    <p:sldId id="316" r:id="rId11"/>
    <p:sldId id="317" r:id="rId12"/>
    <p:sldId id="318" r:id="rId13"/>
    <p:sldId id="264" r:id="rId14"/>
    <p:sldId id="327" r:id="rId15"/>
    <p:sldId id="328" r:id="rId16"/>
    <p:sldId id="263" r:id="rId17"/>
    <p:sldId id="319" r:id="rId18"/>
    <p:sldId id="265" r:id="rId19"/>
    <p:sldId id="266" r:id="rId20"/>
    <p:sldId id="267" r:id="rId21"/>
    <p:sldId id="268" r:id="rId22"/>
    <p:sldId id="269" r:id="rId23"/>
    <p:sldId id="270" r:id="rId24"/>
    <p:sldId id="294" r:id="rId25"/>
    <p:sldId id="271" r:id="rId26"/>
    <p:sldId id="273" r:id="rId27"/>
    <p:sldId id="295" r:id="rId28"/>
    <p:sldId id="274" r:id="rId29"/>
    <p:sldId id="275" r:id="rId30"/>
    <p:sldId id="326" r:id="rId31"/>
  </p:sldIdLst>
  <p:sldSz cx="9144000" cy="6858000" type="screen4x3"/>
  <p:notesSz cx="6858000" cy="9144000"/>
  <p:embeddedFontLst>
    <p:embeddedFont>
      <p:font typeface="Aharoni" panose="02010803020104030203" pitchFamily="2" charset="-79"/>
      <p:bold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28" autoAdjust="0"/>
  </p:normalViewPr>
  <p:slideViewPr>
    <p:cSldViewPr>
      <p:cViewPr varScale="1">
        <p:scale>
          <a:sx n="63" d="100"/>
          <a:sy n="63" d="100"/>
        </p:scale>
        <p:origin x="-1584" y="-114"/>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A6338-58B7-4082-A785-8D90E9B58420}" type="datetimeFigureOut">
              <a:rPr lang="en-US" smtClean="0"/>
              <a:t>10/12/2013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9B1F2-63B2-4787-B4E3-7B0503EA3D84}" type="slidenum">
              <a:rPr lang="en-US" smtClean="0"/>
              <a:t>‹#›</a:t>
            </a:fld>
            <a:endParaRPr lang="en-US"/>
          </a:p>
        </p:txBody>
      </p:sp>
    </p:spTree>
    <p:extLst>
      <p:ext uri="{BB962C8B-B14F-4D97-AF65-F5344CB8AC3E}">
        <p14:creationId xmlns:p14="http://schemas.microsoft.com/office/powerpoint/2010/main" val="157268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reation.com/geology-and-the-young-earth"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icr.org/article/26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 38:4, "Where were you when I laid the foundations of the earth? Tell Me, if you have understanding.</a:t>
            </a:r>
          </a:p>
          <a:p>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7</a:t>
            </a:fld>
            <a:endParaRPr lang="en-US"/>
          </a:p>
        </p:txBody>
      </p:sp>
    </p:spTree>
    <p:extLst>
      <p:ext uri="{BB962C8B-B14F-4D97-AF65-F5344CB8AC3E}">
        <p14:creationId xmlns:p14="http://schemas.microsoft.com/office/powerpoint/2010/main" val="93488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28</a:t>
            </a:fld>
            <a:endParaRPr lang="en-US"/>
          </a:p>
        </p:txBody>
      </p:sp>
    </p:spTree>
    <p:extLst>
      <p:ext uri="{BB962C8B-B14F-4D97-AF65-F5344CB8AC3E}">
        <p14:creationId xmlns:p14="http://schemas.microsoft.com/office/powerpoint/2010/main" val="14006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builds layers in the heavens and layers in the earth. “Troops” (</a:t>
            </a:r>
            <a:r>
              <a:rPr lang="en-US" dirty="0" err="1" smtClean="0"/>
              <a:t>KJV</a:t>
            </a:r>
            <a:r>
              <a:rPr lang="en-US" dirty="0" smtClean="0"/>
              <a:t>) does not give the appropriate idea. We are talking about bands, hence</a:t>
            </a:r>
            <a:r>
              <a:rPr lang="en-US" baseline="0" dirty="0" smtClean="0"/>
              <a:t> the </a:t>
            </a:r>
            <a:r>
              <a:rPr lang="en-US" baseline="0" dirty="0" err="1" smtClean="0"/>
              <a:t>NKJV</a:t>
            </a:r>
            <a:r>
              <a:rPr lang="en-US" baseline="0" dirty="0" smtClean="0"/>
              <a:t>, </a:t>
            </a:r>
            <a:r>
              <a:rPr lang="en-US" i="1" baseline="0" dirty="0" smtClean="0"/>
              <a:t>strata</a:t>
            </a:r>
            <a:r>
              <a:rPr lang="en-US" baseline="0" dirty="0" smtClean="0"/>
              <a:t>. There is no biblical reasoning to believe God took millions of years to form the strata in the earth.  Further, there is no observational data to affirm that earth’s stratified layers have taken hundreds of thousands of years of slow deposition. In fact, the opposite is seen in Mount Saint Helen’s eruption.</a:t>
            </a:r>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11</a:t>
            </a:fld>
            <a:endParaRPr lang="en-US"/>
          </a:p>
        </p:txBody>
      </p:sp>
    </p:spTree>
    <p:extLst>
      <p:ext uri="{BB962C8B-B14F-4D97-AF65-F5344CB8AC3E}">
        <p14:creationId xmlns:p14="http://schemas.microsoft.com/office/powerpoint/2010/main" val="250232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a:t>
            </a:r>
            <a:r>
              <a:rPr lang="en-US" baseline="0" dirty="0" smtClean="0"/>
              <a:t> Saint Helens when it erupted on May 18</a:t>
            </a:r>
            <a:r>
              <a:rPr lang="en-US" baseline="30000" dirty="0" smtClean="0"/>
              <a:t>th</a:t>
            </a:r>
            <a:r>
              <a:rPr lang="en-US" baseline="0" dirty="0" smtClean="0"/>
              <a:t> had a total energy output of equivalent to 400 million tons of TNT or the equivalent of 20,000 </a:t>
            </a:r>
            <a:r>
              <a:rPr lang="en-US" baseline="0" dirty="0" err="1" smtClean="0"/>
              <a:t>Heroshima</a:t>
            </a:r>
            <a:r>
              <a:rPr lang="en-US" baseline="0" dirty="0" smtClean="0"/>
              <a:t> size A-bombs.</a:t>
            </a:r>
          </a:p>
          <a:p>
            <a:endParaRPr lang="en-US" baseline="0" dirty="0" smtClean="0"/>
          </a:p>
          <a:p>
            <a:r>
              <a:rPr lang="en-US" baseline="0" dirty="0" smtClean="0"/>
              <a:t>An estimation of 19,000 such trees were at the bottom of Spirit Lake in 1985. See next chart…</a:t>
            </a:r>
          </a:p>
        </p:txBody>
      </p:sp>
      <p:sp>
        <p:nvSpPr>
          <p:cNvPr id="4" name="Slide Number Placeholder 3"/>
          <p:cNvSpPr>
            <a:spLocks noGrp="1"/>
          </p:cNvSpPr>
          <p:nvPr>
            <p:ph type="sldNum" sz="quarter" idx="10"/>
          </p:nvPr>
        </p:nvSpPr>
        <p:spPr/>
        <p:txBody>
          <a:bodyPr/>
          <a:lstStyle/>
          <a:p>
            <a:fld id="{0579B1F2-63B2-4787-B4E3-7B0503EA3D84}" type="slidenum">
              <a:rPr lang="en-US" smtClean="0"/>
              <a:t>12</a:t>
            </a:fld>
            <a:endParaRPr lang="en-US"/>
          </a:p>
        </p:txBody>
      </p:sp>
    </p:spTree>
    <p:extLst>
      <p:ext uri="{BB962C8B-B14F-4D97-AF65-F5344CB8AC3E}">
        <p14:creationId xmlns:p14="http://schemas.microsoft.com/office/powerpoint/2010/main" val="250232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http://creation.com/geology-and-the-young-earth</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Doctor Steven A. Austin wrote, “</a:t>
            </a:r>
            <a:r>
              <a:rPr lang="en-US" sz="1200" b="0" i="0" kern="1200" dirty="0" smtClean="0">
                <a:solidFill>
                  <a:schemeClr val="tx1"/>
                </a:solidFill>
                <a:effectLst/>
                <a:latin typeface="+mn-lt"/>
                <a:ea typeface="+mn-ea"/>
                <a:cs typeface="+mn-cs"/>
              </a:rPr>
              <a:t> Scuba investigation of the upright deposited trunks shows that some are already solidly buried by sedimentation, with more than three feet of sediment around their bases, while others have no sediment around their bases. This proved that the upright trees were deposited at different times, with their roots buried at different levels. If found buried in the stratigraphic record, these trees might be interpreted as multiple forests which grew on different levels over periods of thousands of years. The Spirit Lake upright deposited stumps, therefore, have considerable implications for interpreting "petrified forests" in the stratigraphic record” (</a:t>
            </a:r>
            <a:r>
              <a:rPr lang="en-US" dirty="0" smtClean="0">
                <a:hlinkClick r:id="rId4"/>
              </a:rPr>
              <a:t>http://www.icr.org/article/261/</a:t>
            </a:r>
            <a:r>
              <a:rPr lang="en-US" dirty="0" smtClean="0"/>
              <a:t>)</a:t>
            </a:r>
          </a:p>
        </p:txBody>
      </p:sp>
      <p:sp>
        <p:nvSpPr>
          <p:cNvPr id="4" name="Slide Number Placeholder 3"/>
          <p:cNvSpPr>
            <a:spLocks noGrp="1"/>
          </p:cNvSpPr>
          <p:nvPr>
            <p:ph type="sldNum" sz="quarter" idx="10"/>
          </p:nvPr>
        </p:nvSpPr>
        <p:spPr/>
        <p:txBody>
          <a:bodyPr/>
          <a:lstStyle/>
          <a:p>
            <a:fld id="{0579B1F2-63B2-4787-B4E3-7B0503EA3D84}" type="slidenum">
              <a:rPr lang="en-US" smtClean="0"/>
              <a:t>13</a:t>
            </a:fld>
            <a:endParaRPr lang="en-US"/>
          </a:p>
        </p:txBody>
      </p:sp>
    </p:spTree>
    <p:extLst>
      <p:ext uri="{BB962C8B-B14F-4D97-AF65-F5344CB8AC3E}">
        <p14:creationId xmlns:p14="http://schemas.microsoft.com/office/powerpoint/2010/main" val="388822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1904, the Gardena Farming District constructed a series of irrigation canals to provide water to this normally rather arid high desert area. In March 1926, winds collected tumbleweeds at a concrete constriction along one of the canals situated on an elevated mesa, choking the flow of water, which at 2 m</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(80 cubic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per second was unusually high due to spring rains. To clean out the obstruction, engineers diverted the flow into a diversion ditch leading to nearby Pine Creek. Before this, the ditch was rather small, at no location greater than 3 m (10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deep and 1.8 m (6 </a:t>
            </a:r>
            <a:r>
              <a:rPr lang="en-US" sz="1200" b="0" i="0" kern="1200" dirty="0" err="1" smtClean="0">
                <a:solidFill>
                  <a:schemeClr val="tx1"/>
                </a:solidFill>
                <a:effectLst/>
                <a:latin typeface="+mn-lt"/>
                <a:ea typeface="+mn-ea"/>
                <a:cs typeface="+mn-cs"/>
              </a:rPr>
              <a:t>ft</a:t>
            </a:r>
            <a:r>
              <a:rPr lang="en-US" sz="1200" b="0" i="0" kern="1200" dirty="0" smtClean="0">
                <a:solidFill>
                  <a:schemeClr val="tx1"/>
                </a:solidFill>
                <a:effectLst/>
                <a:latin typeface="+mn-lt"/>
                <a:ea typeface="+mn-ea"/>
                <a:cs typeface="+mn-cs"/>
              </a:rPr>
              <a:t>) wide, and often with no water in it at all.</a:t>
            </a:r>
          </a:p>
          <a:p>
            <a:r>
              <a:rPr lang="en-US" sz="1200" b="0" i="0" kern="1200" dirty="0" smtClean="0">
                <a:solidFill>
                  <a:schemeClr val="tx1"/>
                </a:solidFill>
                <a:effectLst/>
                <a:latin typeface="+mn-lt"/>
                <a:ea typeface="+mn-ea"/>
                <a:cs typeface="+mn-cs"/>
              </a:rPr>
              <a:t>The abnormally high flow crowded into the ditch and careened along until it cascaded down the mesa in an impressive waterfall. Suddenly, under this extreme pressure and velocity, the underlying stratum gave way and </a:t>
            </a:r>
            <a:r>
              <a:rPr lang="en-US" sz="1200" b="0" i="0" kern="1200" dirty="0" err="1" smtClean="0">
                <a:solidFill>
                  <a:schemeClr val="tx1"/>
                </a:solidFill>
                <a:effectLst/>
                <a:latin typeface="+mn-lt"/>
                <a:ea typeface="+mn-ea"/>
                <a:cs typeface="+mn-cs"/>
              </a:rPr>
              <a:t>headward</a:t>
            </a:r>
            <a:r>
              <a:rPr lang="en-US" sz="1200" b="0" i="0" kern="1200" dirty="0" smtClean="0">
                <a:solidFill>
                  <a:schemeClr val="tx1"/>
                </a:solidFill>
                <a:effectLst/>
                <a:latin typeface="+mn-lt"/>
                <a:ea typeface="+mn-ea"/>
                <a:cs typeface="+mn-cs"/>
              </a:rPr>
              <a:t> erosion began in earnest. What once was an insignificant ditch became a gully. The gully became a gulch. The gulch became a miniature Grand Canyon” (John Morris, </a:t>
            </a:r>
            <a:r>
              <a:rPr lang="en-US" sz="1200" b="0" i="1" kern="1200" dirty="0" smtClean="0">
                <a:solidFill>
                  <a:schemeClr val="tx1"/>
                </a:solidFill>
                <a:effectLst/>
                <a:latin typeface="+mn-lt"/>
                <a:ea typeface="+mn-ea"/>
                <a:cs typeface="+mn-cs"/>
              </a:rPr>
              <a:t>Creation Magazine</a:t>
            </a:r>
            <a:r>
              <a:rPr lang="en-US" sz="1200" b="0" i="0" kern="1200" dirty="0" smtClean="0">
                <a:solidFill>
                  <a:schemeClr val="tx1"/>
                </a:solidFill>
                <a:effectLst/>
                <a:latin typeface="+mn-lt"/>
                <a:ea typeface="+mn-ea"/>
                <a:cs typeface="+mn-cs"/>
              </a:rPr>
              <a:t>, Sept.</a:t>
            </a:r>
            <a:r>
              <a:rPr lang="en-US" sz="1200" b="0" i="0" kern="1200" baseline="0" dirty="0" smtClean="0">
                <a:solidFill>
                  <a:schemeClr val="tx1"/>
                </a:solidFill>
                <a:effectLst/>
                <a:latin typeface="+mn-lt"/>
                <a:ea typeface="+mn-ea"/>
                <a:cs typeface="+mn-cs"/>
              </a:rPr>
              <a:t> 1, 2002).</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79B1F2-63B2-4787-B4E3-7B0503EA3D84}" type="slidenum">
              <a:rPr lang="en-US" smtClean="0"/>
              <a:t>15</a:t>
            </a:fld>
            <a:endParaRPr lang="en-US"/>
          </a:p>
        </p:txBody>
      </p:sp>
    </p:spTree>
    <p:extLst>
      <p:ext uri="{BB962C8B-B14F-4D97-AF65-F5344CB8AC3E}">
        <p14:creationId xmlns:p14="http://schemas.microsoft.com/office/powerpoint/2010/main" val="374090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Burlingame canyon was radically different after six days, but Noah’s world would not be radically different from a global flood? Now who</a:t>
            </a:r>
            <a:r>
              <a:rPr lang="en-US" baseline="0" dirty="0" smtClean="0"/>
              <a:t> is making spurious commentary?</a:t>
            </a:r>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16</a:t>
            </a:fld>
            <a:endParaRPr lang="en-US"/>
          </a:p>
        </p:txBody>
      </p:sp>
    </p:spTree>
    <p:extLst>
      <p:ext uri="{BB962C8B-B14F-4D97-AF65-F5344CB8AC3E}">
        <p14:creationId xmlns:p14="http://schemas.microsoft.com/office/powerpoint/2010/main" val="314074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The difference from today’s highest point on earth to the lowest oceanic depth is about 12 miles!</a:t>
            </a:r>
          </a:p>
          <a:p>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22</a:t>
            </a:fld>
            <a:endParaRPr lang="en-US"/>
          </a:p>
        </p:txBody>
      </p:sp>
    </p:spTree>
    <p:extLst>
      <p:ext uri="{BB962C8B-B14F-4D97-AF65-F5344CB8AC3E}">
        <p14:creationId xmlns:p14="http://schemas.microsoft.com/office/powerpoint/2010/main" val="59262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a:t>
            </a:r>
            <a:r>
              <a:rPr lang="en-US" baseline="0" dirty="0" smtClean="0"/>
              <a:t> and fiction. They cannot break away from millions of years but recognize something, likely unknown to them, which the bible taught 1000 years before Christ, that the valleys sank and the mountains rose.  As per the time, I simply ask what God asked Job, “Where were you when I laid the foundations of the earth? Tell Me, if you have understanding” (38:4)</a:t>
            </a:r>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24</a:t>
            </a:fld>
            <a:endParaRPr lang="en-US"/>
          </a:p>
        </p:txBody>
      </p:sp>
    </p:spTree>
    <p:extLst>
      <p:ext uri="{BB962C8B-B14F-4D97-AF65-F5344CB8AC3E}">
        <p14:creationId xmlns:p14="http://schemas.microsoft.com/office/powerpoint/2010/main" val="3992062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Genesis flood was a mere hiccup, then I supposed it is natural to conclude the coming of the Son of Man will also be a mere hiccup.</a:t>
            </a:r>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25</a:t>
            </a:fld>
            <a:endParaRPr lang="en-US"/>
          </a:p>
        </p:txBody>
      </p:sp>
    </p:spTree>
    <p:extLst>
      <p:ext uri="{BB962C8B-B14F-4D97-AF65-F5344CB8AC3E}">
        <p14:creationId xmlns:p14="http://schemas.microsoft.com/office/powerpoint/2010/main" val="910613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326405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302507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262867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70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715562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694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80248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40347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8172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24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568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952303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64898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192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02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990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037496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690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16568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43785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39945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90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3826059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56411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44789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401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6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t>10/12/2013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AAEC1-8776-441A-83BA-F37E840EF8D5}" type="slidenum">
              <a:rPr lang="en-US" smtClean="0"/>
              <a:t>‹#›</a:t>
            </a:fld>
            <a:endParaRPr lang="en-US"/>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8298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5F45741-D5B1-47D2-A212-1B3676229548}" type="datetimeFigureOut">
              <a:rPr lang="en-US" smtClean="0"/>
              <a:t>10/12/2013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AAEC1-8776-441A-83BA-F37E840EF8D5}" type="slidenum">
              <a:rPr lang="en-US" smtClean="0"/>
              <a:t>‹#›</a:t>
            </a:fld>
            <a:endParaRPr lang="en-US"/>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3246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t>10/12/2013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AAEC1-8776-441A-83BA-F37E840EF8D5}" type="slidenum">
              <a:rPr lang="en-US" smtClean="0"/>
              <a:t>‹#›</a:t>
            </a:fld>
            <a:endParaRPr lang="en-US"/>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948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t>10/12/2013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209640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t>10/12/2013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AAEC1-8776-441A-83BA-F37E840EF8D5}" type="slidenum">
              <a:rPr lang="en-US" smtClean="0"/>
              <a:t>‹#›</a:t>
            </a:fld>
            <a:endParaRPr lang="en-US"/>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0295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t>10/12/2013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AAEC1-8776-441A-83BA-F37E840EF8D5}" type="slidenum">
              <a:rPr lang="en-US" smtClean="0"/>
              <a:t>‹#›</a:t>
            </a:fld>
            <a:endParaRPr lang="en-US"/>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8296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t>10/12/2013</a:t>
            </a:fld>
            <a:endParaRPr lang="en-US"/>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t>‹#›</a:t>
            </a:fld>
            <a:endParaRPr lang="en-US"/>
          </a:p>
        </p:txBody>
      </p:sp>
    </p:spTree>
    <p:extLst>
      <p:ext uri="{BB962C8B-B14F-4D97-AF65-F5344CB8AC3E}">
        <p14:creationId xmlns:p14="http://schemas.microsoft.com/office/powerpoint/2010/main" val="146050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256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10/12/2013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649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nswersingenesis.org/articles/2010/05/18/thirtieth-anniversary-of-geologic-catastroph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icr.org/article/26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86212"/>
            <a:ext cx="7772399" cy="24907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Steven\AppData\Local\Microsoft\Windows\Temporary Internet Files\Content.IE5\G205YGDD\MP9003872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00"/>
            <a:ext cx="3209544" cy="388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981201"/>
            <a:ext cx="6934200" cy="1619250"/>
          </a:xfrm>
        </p:spPr>
        <p:txBody>
          <a:bodyPr>
            <a:prstTxWarp prst="textPlain">
              <a:avLst/>
            </a:prstTxWarp>
            <a:normAutofit fontScale="90000"/>
          </a:bodyPr>
          <a:lstStyle/>
          <a:p>
            <a:r>
              <a:rPr lang="en-US" sz="6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haroni" pitchFamily="2" charset="-79"/>
                <a:cs typeface="Aharoni" pitchFamily="2" charset="-79"/>
              </a:rPr>
              <a:t>THE </a:t>
            </a:r>
            <a:r>
              <a:rPr lang="en-US" sz="7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DAYS </a:t>
            </a:r>
            <a:r>
              <a:rPr lang="en-US" sz="6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haroni" pitchFamily="2" charset="-79"/>
                <a:cs typeface="Aharoni" pitchFamily="2" charset="-79"/>
              </a:rPr>
              <a:t>OF </a:t>
            </a:r>
            <a:r>
              <a:rPr lang="en-US" sz="73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haroni" pitchFamily="2" charset="-79"/>
                <a:cs typeface="Aharoni" pitchFamily="2" charset="-79"/>
              </a:rPr>
              <a:t>GENESIS</a:t>
            </a:r>
            <a:endParaRPr lang="en-US" sz="6000" dirty="0">
              <a:latin typeface="Aharoni" pitchFamily="2" charset="-79"/>
              <a:cs typeface="Aharoni" pitchFamily="2" charset="-79"/>
            </a:endParaRPr>
          </a:p>
        </p:txBody>
      </p:sp>
      <p:sp>
        <p:nvSpPr>
          <p:cNvPr id="3" name="Subtitle 2"/>
          <p:cNvSpPr>
            <a:spLocks noGrp="1"/>
          </p:cNvSpPr>
          <p:nvPr>
            <p:ph type="subTitle" idx="1"/>
          </p:nvPr>
        </p:nvSpPr>
        <p:spPr>
          <a:xfrm>
            <a:off x="1752600" y="3733800"/>
            <a:ext cx="6248400" cy="457200"/>
          </a:xfrm>
        </p:spPr>
        <p:txBody>
          <a:bodyPr>
            <a:normAutofit fontScale="92500" lnSpcReduction="20000"/>
          </a:bodyPr>
          <a:lstStyle/>
          <a:p>
            <a:r>
              <a:rPr lang="en-US" dirty="0" smtClean="0">
                <a:solidFill>
                  <a:schemeClr val="bg1">
                    <a:lumMod val="85000"/>
                  </a:schemeClr>
                </a:solidFill>
              </a:rPr>
              <a:t>Part 2</a:t>
            </a:r>
            <a:endParaRPr lang="en-US" dirty="0">
              <a:solidFill>
                <a:schemeClr val="bg1">
                  <a:lumMod val="85000"/>
                </a:schemeClr>
              </a:solidFill>
            </a:endParaRPr>
          </a:p>
        </p:txBody>
      </p:sp>
      <p:sp>
        <p:nvSpPr>
          <p:cNvPr id="4" name="TextBox 3"/>
          <p:cNvSpPr txBox="1"/>
          <p:nvPr/>
        </p:nvSpPr>
        <p:spPr>
          <a:xfrm>
            <a:off x="4765071" y="6564868"/>
            <a:ext cx="4074129" cy="369332"/>
          </a:xfrm>
          <a:prstGeom prst="rect">
            <a:avLst/>
          </a:prstGeom>
          <a:noFill/>
        </p:spPr>
        <p:txBody>
          <a:bodyPr wrap="none" rtlCol="0">
            <a:spAutoFit/>
          </a:bodyPr>
          <a:lstStyle/>
          <a:p>
            <a:r>
              <a:rPr lang="en-US" i="1" dirty="0" smtClean="0"/>
              <a:t>All verses are from the </a:t>
            </a:r>
            <a:r>
              <a:rPr lang="en-US" i="1" dirty="0" err="1" smtClean="0"/>
              <a:t>NKJV</a:t>
            </a:r>
            <a:r>
              <a:rPr lang="en-US" i="1" dirty="0" smtClean="0"/>
              <a:t> unless noted</a:t>
            </a:r>
            <a:endParaRPr lang="en-US" i="1" dirty="0"/>
          </a:p>
        </p:txBody>
      </p:sp>
      <p:sp>
        <p:nvSpPr>
          <p:cNvPr id="5" name="TextBox 4"/>
          <p:cNvSpPr txBox="1"/>
          <p:nvPr/>
        </p:nvSpPr>
        <p:spPr>
          <a:xfrm>
            <a:off x="0" y="5181600"/>
            <a:ext cx="914400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t>In Defense Of Genesis</a:t>
            </a:r>
            <a:endParaRPr lang="en-US" sz="2000" dirty="0"/>
          </a:p>
        </p:txBody>
      </p:sp>
    </p:spTree>
    <p:extLst>
      <p:ext uri="{BB962C8B-B14F-4D97-AF65-F5344CB8AC3E}">
        <p14:creationId xmlns:p14="http://schemas.microsoft.com/office/powerpoint/2010/main" val="199382011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Glass/>
                    </a14:imgEffect>
                    <a14:imgEffect>
                      <a14:sharpenSoften amount="1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196412"/>
            <a:ext cx="5867400" cy="1477962"/>
          </a:xfrm>
        </p:spPr>
        <p:txBody>
          <a:bodyPr/>
          <a:lstStyle/>
          <a:p>
            <a:endParaRPr lang="en-US"/>
          </a:p>
        </p:txBody>
      </p:sp>
      <p:sp>
        <p:nvSpPr>
          <p:cNvPr id="3" name="Content Placeholder 2"/>
          <p:cNvSpPr>
            <a:spLocks noGrp="1"/>
          </p:cNvSpPr>
          <p:nvPr>
            <p:ph idx="1"/>
          </p:nvPr>
        </p:nvSpPr>
        <p:spPr>
          <a:xfrm>
            <a:off x="990600" y="1979174"/>
            <a:ext cx="7696200" cy="4267200"/>
          </a:xfrm>
        </p:spPr>
        <p:txBody>
          <a:bodyPr/>
          <a:lstStyle/>
          <a:p>
            <a:endParaRPr lang="en-US"/>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37" y="76680"/>
            <a:ext cx="8630163" cy="655069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pic>
        <p:nvPicPr>
          <p:cNvPr id="7171" name="Picture 3" descr="C:\Users\Steven\Documents\preaching\TRANSPARENCIES\AI designed creation charts\see word and worl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037" y="76680"/>
            <a:ext cx="8629528" cy="655117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537460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Hill Roberts, “Flood Geology” </a:t>
            </a:r>
            <a:r>
              <a:rPr lang="en-US" sz="2700" dirty="0" smtClean="0"/>
              <a:t>(email message, 03, 1996)</a:t>
            </a:r>
            <a:endParaRPr lang="en-US" sz="2700" dirty="0"/>
          </a:p>
        </p:txBody>
      </p:sp>
      <p:sp>
        <p:nvSpPr>
          <p:cNvPr id="3" name="Content Placeholder 2"/>
          <p:cNvSpPr>
            <a:spLocks noGrp="1"/>
          </p:cNvSpPr>
          <p:nvPr>
            <p:ph idx="1"/>
          </p:nvPr>
        </p:nvSpPr>
        <p:spPr/>
        <p:txBody>
          <a:bodyPr>
            <a:normAutofit lnSpcReduction="10000"/>
          </a:bodyPr>
          <a:lstStyle/>
          <a:p>
            <a:r>
              <a:rPr lang="en-US" dirty="0" smtClean="0"/>
              <a:t>“</a:t>
            </a:r>
            <a:r>
              <a:rPr lang="en-US" dirty="0" smtClean="0">
                <a:solidFill>
                  <a:srgbClr val="C00000"/>
                </a:solidFill>
                <a:effectLst>
                  <a:glow rad="101600">
                    <a:srgbClr val="FFFF00">
                      <a:alpha val="60000"/>
                    </a:srgbClr>
                  </a:glow>
                </a:effectLst>
              </a:rPr>
              <a:t>Noah's flood was only about a year long. </a:t>
            </a:r>
            <a:r>
              <a:rPr lang="en-US" dirty="0" smtClean="0"/>
              <a:t>…Slow </a:t>
            </a:r>
            <a:r>
              <a:rPr lang="en-US" dirty="0"/>
              <a:t>deposition of entrapping sediments, is a much better explanation for these deposits </a:t>
            </a:r>
            <a:r>
              <a:rPr lang="en-US" dirty="0">
                <a:solidFill>
                  <a:srgbClr val="C00000"/>
                </a:solidFill>
                <a:effectLst>
                  <a:glow rad="101600">
                    <a:srgbClr val="FFFF00">
                      <a:alpha val="60000"/>
                    </a:srgbClr>
                  </a:glow>
                </a:effectLst>
              </a:rPr>
              <a:t>than</a:t>
            </a:r>
            <a:r>
              <a:rPr lang="en-US" dirty="0">
                <a:solidFill>
                  <a:srgbClr val="C00000"/>
                </a:solidFill>
              </a:rPr>
              <a:t> </a:t>
            </a:r>
            <a:r>
              <a:rPr lang="en-US" dirty="0"/>
              <a:t>rapid flood </a:t>
            </a:r>
            <a:r>
              <a:rPr lang="en-US" dirty="0" smtClean="0"/>
              <a:t>deposition…”</a:t>
            </a:r>
          </a:p>
          <a:p>
            <a:r>
              <a:rPr lang="en-US" dirty="0"/>
              <a:t>“He who builds His layers in the sky, And has founded His strata in the earth; Who calls for the waters of the sea, And pours them out on the face of the earth—The LORD is His </a:t>
            </a:r>
            <a:r>
              <a:rPr lang="en-US" dirty="0" smtClean="0"/>
              <a:t>name” (Amos 9:4)</a:t>
            </a:r>
            <a:endParaRPr lang="en-US" dirty="0"/>
          </a:p>
        </p:txBody>
      </p:sp>
    </p:spTree>
    <p:extLst>
      <p:ext uri="{BB962C8B-B14F-4D97-AF65-F5344CB8AC3E}">
        <p14:creationId xmlns:p14="http://schemas.microsoft.com/office/powerpoint/2010/main" val="344618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Mt. Saint Helens</a:t>
            </a:r>
            <a:endParaRPr lang="en-US" sz="2700" dirty="0"/>
          </a:p>
        </p:txBody>
      </p:sp>
      <p:sp>
        <p:nvSpPr>
          <p:cNvPr id="3" name="Content Placeholder 2"/>
          <p:cNvSpPr>
            <a:spLocks noGrp="1"/>
          </p:cNvSpPr>
          <p:nvPr>
            <p:ph idx="1"/>
          </p:nvPr>
        </p:nvSpPr>
        <p:spPr>
          <a:xfrm>
            <a:off x="990600" y="3743325"/>
            <a:ext cx="7696200" cy="2809875"/>
          </a:xfrm>
        </p:spPr>
        <p:txBody>
          <a:bodyPr>
            <a:normAutofit fontScale="92500" lnSpcReduction="20000"/>
          </a:bodyPr>
          <a:lstStyle/>
          <a:p>
            <a:r>
              <a:rPr lang="en-US" dirty="0" smtClean="0"/>
              <a:t>Several hundred feet of stratified layers were formed</a:t>
            </a:r>
          </a:p>
          <a:p>
            <a:r>
              <a:rPr lang="en-US" dirty="0" smtClean="0"/>
              <a:t>A 25 foot layer formed within a few hours </a:t>
            </a:r>
            <a:r>
              <a:rPr lang="en-US" sz="2000" dirty="0" smtClean="0"/>
              <a:t>(</a:t>
            </a:r>
            <a:r>
              <a:rPr lang="en-US" sz="2000" dirty="0">
                <a:hlinkClick r:id="rId3"/>
              </a:rPr>
              <a:t>http://</a:t>
            </a:r>
            <a:r>
              <a:rPr lang="en-US" sz="2000" dirty="0" smtClean="0">
                <a:hlinkClick r:id="rId3"/>
              </a:rPr>
              <a:t>www.answersingenesis.org/articles/2010/05/18/thirtieth-anniversary-of-geologic-catastrophe</a:t>
            </a:r>
            <a:r>
              <a:rPr lang="en-US" sz="2000" dirty="0" smtClean="0"/>
              <a:t>)</a:t>
            </a:r>
          </a:p>
          <a:p>
            <a:r>
              <a:rPr lang="en-US" sz="3100" dirty="0" smtClean="0"/>
              <a:t>Thousands of waterlogged trees sunk upright at </a:t>
            </a:r>
            <a:r>
              <a:rPr lang="en-US" sz="3100" dirty="0" smtClean="0"/>
              <a:t>the bottom </a:t>
            </a:r>
            <a:r>
              <a:rPr lang="en-US" sz="3100" dirty="0" smtClean="0"/>
              <a:t>of Spirit Lake </a:t>
            </a:r>
            <a:r>
              <a:rPr lang="en-US" sz="1800" dirty="0" smtClean="0"/>
              <a:t>(</a:t>
            </a:r>
            <a:r>
              <a:rPr lang="en-US" sz="1800" dirty="0">
                <a:hlinkClick r:id="rId4"/>
              </a:rPr>
              <a:t>http://www.icr.org/article/261</a:t>
            </a:r>
            <a:r>
              <a:rPr lang="en-US" sz="1800" dirty="0" smtClean="0">
                <a:hlinkClick r:id="rId4"/>
              </a:rPr>
              <a:t>/</a:t>
            </a:r>
            <a:r>
              <a:rPr lang="en-US" sz="1800" dirty="0" smtClean="0"/>
              <a:t>)</a:t>
            </a:r>
            <a:endParaRPr lang="en-US" sz="18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7620000" cy="19907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52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Comparison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90800"/>
            <a:ext cx="35337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Upright fossillised trees in Yellowstone. Evidence shows they could not have grown in pl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882" y="2286000"/>
            <a:ext cx="3810000" cy="25241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96882" y="5486400"/>
            <a:ext cx="3810000"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smtClean="0"/>
              <a:t>Petrified trees in Yellowstone –similar style:  in growing position, but </a:t>
            </a:r>
            <a:r>
              <a:rPr lang="en-US" dirty="0" smtClean="0"/>
              <a:t>not in </a:t>
            </a:r>
            <a:r>
              <a:rPr lang="en-US" dirty="0" smtClean="0"/>
              <a:t>growing location.</a:t>
            </a:r>
            <a:endParaRPr lang="en-US" dirty="0"/>
          </a:p>
        </p:txBody>
      </p:sp>
      <p:sp>
        <p:nvSpPr>
          <p:cNvPr id="10" name="TextBox 9"/>
          <p:cNvSpPr txBox="1"/>
          <p:nvPr/>
        </p:nvSpPr>
        <p:spPr>
          <a:xfrm>
            <a:off x="670249" y="4932402"/>
            <a:ext cx="3810000"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smtClean="0"/>
              <a:t>A broken tree stump  standing upright at the bottom of Spirit Lake after the eruption of Mount Saint Helens.  In apparent growing position, but not growing location.</a:t>
            </a:r>
            <a:endParaRPr lang="en-US" dirty="0"/>
          </a:p>
        </p:txBody>
      </p:sp>
      <p:sp>
        <p:nvSpPr>
          <p:cNvPr id="8" name="TextBox 7"/>
          <p:cNvSpPr txBox="1"/>
          <p:nvPr/>
        </p:nvSpPr>
        <p:spPr>
          <a:xfrm>
            <a:off x="5168760" y="4824317"/>
            <a:ext cx="2666243" cy="369332"/>
          </a:xfrm>
          <a:prstGeom prst="rect">
            <a:avLst/>
          </a:prstGeom>
          <a:noFill/>
        </p:spPr>
        <p:txBody>
          <a:bodyPr wrap="none" rtlCol="0">
            <a:spAutoFit/>
          </a:bodyPr>
          <a:lstStyle/>
          <a:p>
            <a:r>
              <a:rPr lang="en-US" i="1" dirty="0" smtClean="0"/>
              <a:t>Images from Creation.com</a:t>
            </a:r>
            <a:endParaRPr lang="en-US" i="1" dirty="0"/>
          </a:p>
        </p:txBody>
      </p:sp>
    </p:spTree>
    <p:extLst>
      <p:ext uri="{BB962C8B-B14F-4D97-AF65-F5344CB8AC3E}">
        <p14:creationId xmlns:p14="http://schemas.microsoft.com/office/powerpoint/2010/main" val="38780002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5886" y="274638"/>
            <a:ext cx="3810914" cy="1477962"/>
          </a:xfrm>
        </p:spPr>
        <p:txBody>
          <a:bodyPr>
            <a:normAutofit/>
          </a:bodyPr>
          <a:lstStyle/>
          <a:p>
            <a:r>
              <a:rPr lang="en-US" dirty="0" smtClean="0"/>
              <a:t>The Holy Spirit </a:t>
            </a:r>
            <a:br>
              <a:rPr lang="en-US" dirty="0" smtClean="0"/>
            </a:br>
            <a:r>
              <a:rPr lang="en-US" dirty="0" smtClean="0"/>
              <a:t>(2 Pet. 3:3-6)</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3  knowing this first: that scoffers will come in the last days, walking according to their own lusts,</a:t>
            </a:r>
          </a:p>
          <a:p>
            <a:pPr marL="0" indent="0">
              <a:buNone/>
            </a:pPr>
            <a:r>
              <a:rPr lang="en-US" dirty="0" smtClean="0"/>
              <a:t>4  and saying, "Where is the promise of His coming? For since the fathers fell asleep, </a:t>
            </a:r>
            <a:r>
              <a:rPr lang="en-US" b="1" u="sng" dirty="0" smtClean="0"/>
              <a:t>all things continue as they were from the beginning of creation."</a:t>
            </a:r>
          </a:p>
          <a:p>
            <a:pPr marL="0" indent="0">
              <a:buNone/>
            </a:pPr>
            <a:r>
              <a:rPr lang="en-US" dirty="0" smtClean="0"/>
              <a:t>5  For this </a:t>
            </a:r>
            <a:r>
              <a:rPr lang="en-US" b="1" u="sng" dirty="0" smtClean="0">
                <a:solidFill>
                  <a:srgbClr val="C00000"/>
                </a:solidFill>
              </a:rPr>
              <a:t>they willfully forget</a:t>
            </a:r>
            <a:r>
              <a:rPr lang="en-US" dirty="0" smtClean="0"/>
              <a:t>: that by the word of God the heavens were of old, and the earth standing out of water and in the water,</a:t>
            </a:r>
          </a:p>
          <a:p>
            <a:pPr marL="0" indent="0">
              <a:buNone/>
            </a:pPr>
            <a:r>
              <a:rPr lang="en-US" dirty="0" smtClean="0"/>
              <a:t>6  </a:t>
            </a:r>
            <a:r>
              <a:rPr lang="en-US" b="1" u="sng" dirty="0" smtClean="0"/>
              <a:t>by which the world that then existed perished, being flooded with water.</a:t>
            </a:r>
          </a:p>
        </p:txBody>
      </p:sp>
      <p:pic>
        <p:nvPicPr>
          <p:cNvPr id="5122" name="Picture 2" descr="C:\Users\Steven\AppData\Local\Microsoft\Windows\Temporary Internet Files\Content.IE5\PZ8YBQ03\MC9003906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914400"/>
            <a:ext cx="1827886" cy="91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16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C00000"/>
                </a:solidFill>
                <a:effectLst>
                  <a:glow rad="101600">
                    <a:srgbClr val="FFFF00">
                      <a:alpha val="60000"/>
                    </a:srgbClr>
                  </a:glow>
                </a:effectLst>
              </a:rPr>
              <a:t>“Noah's </a:t>
            </a:r>
            <a:r>
              <a:rPr lang="en-US" sz="2800" dirty="0">
                <a:solidFill>
                  <a:srgbClr val="C00000"/>
                </a:solidFill>
                <a:effectLst>
                  <a:glow rad="101600">
                    <a:srgbClr val="FFFF00">
                      <a:alpha val="60000"/>
                    </a:srgbClr>
                  </a:glow>
                </a:effectLst>
              </a:rPr>
              <a:t>flood was only about a year long</a:t>
            </a:r>
            <a:r>
              <a:rPr lang="en-US" sz="2800" dirty="0" smtClean="0">
                <a:solidFill>
                  <a:srgbClr val="C00000"/>
                </a:solidFill>
                <a:effectLst>
                  <a:glow rad="101600">
                    <a:srgbClr val="FFFF00">
                      <a:alpha val="60000"/>
                    </a:srgbClr>
                  </a:glow>
                </a:effectLst>
              </a:rPr>
              <a:t>.”</a:t>
            </a:r>
            <a:endParaRPr lang="en-US" sz="2800" dirty="0"/>
          </a:p>
        </p:txBody>
      </p:sp>
      <p:sp>
        <p:nvSpPr>
          <p:cNvPr id="3" name="Content Placeholder 2"/>
          <p:cNvSpPr>
            <a:spLocks noGrp="1"/>
          </p:cNvSpPr>
          <p:nvPr>
            <p:ph idx="1"/>
          </p:nvPr>
        </p:nvSpPr>
        <p:spPr/>
        <p:txBody>
          <a:bodyPr/>
          <a:lstStyle/>
          <a:p>
            <a:endParaRPr lang="en-US"/>
          </a:p>
        </p:txBody>
      </p:sp>
      <p:pic>
        <p:nvPicPr>
          <p:cNvPr id="8195" name="Picture 3" descr="C:\Users\Steven\Pictures\Pictures\2003 Family\2003 Summer\Burlingame Canyon\Summer 2003 033.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73071" y="1981200"/>
            <a:ext cx="6146800" cy="4610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19872" y="2743200"/>
            <a:ext cx="1712280" cy="2677656"/>
          </a:xfrm>
          <a:prstGeom prst="rect">
            <a:avLst/>
          </a:prstGeom>
          <a:noFill/>
        </p:spPr>
        <p:txBody>
          <a:bodyPr wrap="square" rtlCol="0">
            <a:spAutoFit/>
          </a:bodyPr>
          <a:lstStyle/>
          <a:p>
            <a:r>
              <a:rPr lang="en-US" sz="2400" b="1" dirty="0" smtClean="0">
                <a:solidFill>
                  <a:srgbClr val="C00000"/>
                </a:solidFill>
              </a:rPr>
              <a:t>Burlingame</a:t>
            </a:r>
            <a:br>
              <a:rPr lang="en-US" sz="2400" b="1" dirty="0" smtClean="0">
                <a:solidFill>
                  <a:srgbClr val="C00000"/>
                </a:solidFill>
              </a:rPr>
            </a:br>
            <a:r>
              <a:rPr lang="en-US" sz="2400" b="1" dirty="0" smtClean="0">
                <a:solidFill>
                  <a:srgbClr val="C00000"/>
                </a:solidFill>
              </a:rPr>
              <a:t>Canyon: </a:t>
            </a:r>
            <a:r>
              <a:rPr lang="en-US" sz="2400" dirty="0" smtClean="0"/>
              <a:t>scientific observation from a ditch to a canyon </a:t>
            </a:r>
            <a:r>
              <a:rPr lang="en-US" sz="2400" i="1" dirty="0" smtClean="0"/>
              <a:t>in six days!</a:t>
            </a:r>
            <a:endParaRPr lang="en-US" sz="2400" i="1" dirty="0"/>
          </a:p>
        </p:txBody>
      </p:sp>
      <p:sp>
        <p:nvSpPr>
          <p:cNvPr id="5" name="TextBox 4"/>
          <p:cNvSpPr txBox="1"/>
          <p:nvPr/>
        </p:nvSpPr>
        <p:spPr>
          <a:xfrm>
            <a:off x="1012917" y="6063734"/>
            <a:ext cx="1326966" cy="369332"/>
          </a:xfrm>
          <a:prstGeom prst="rect">
            <a:avLst/>
          </a:prstGeom>
          <a:noFill/>
        </p:spPr>
        <p:txBody>
          <a:bodyPr wrap="none" rtlCol="0">
            <a:spAutoFit/>
          </a:bodyPr>
          <a:lstStyle/>
          <a:p>
            <a:r>
              <a:rPr lang="en-US" dirty="0" smtClean="0">
                <a:solidFill>
                  <a:schemeClr val="bg1"/>
                </a:solidFill>
              </a:rPr>
              <a:t>Photo: 2003</a:t>
            </a:r>
            <a:endParaRPr lang="en-US" dirty="0">
              <a:solidFill>
                <a:schemeClr val="bg1"/>
              </a:solidFill>
            </a:endParaRPr>
          </a:p>
        </p:txBody>
      </p:sp>
      <p:pic>
        <p:nvPicPr>
          <p:cNvPr id="8196" name="Picture 4" descr="C:\Users\Steven\Pictures\Pictures\2003 Family\2003 Summer\Burlingame Canyon\Summer 2003 002.jpg"/>
          <p:cNvPicPr>
            <a:picLocks noChangeAspect="1" noChangeArrowheads="1"/>
          </p:cNvPicPr>
          <p:nvPr/>
        </p:nvPicPr>
        <p:blipFill rotWithShape="1">
          <a:blip r:embed="rId5">
            <a:duotone>
              <a:prstClr val="black"/>
              <a:srgbClr val="D9C3A5">
                <a:tint val="50000"/>
                <a:satMod val="180000"/>
              </a:srgbClr>
            </a:duotone>
            <a:extLst>
              <a:ext uri="{28A0092B-C50C-407E-A947-70E740481C1C}">
                <a14:useLocalDpi xmlns:a14="http://schemas.microsoft.com/office/drawing/2010/main" val="0"/>
              </a:ext>
            </a:extLst>
          </a:blip>
          <a:srcRect l="-382" t="17813" r="10001" b="33600"/>
          <a:stretch/>
        </p:blipFill>
        <p:spPr bwMode="auto">
          <a:xfrm>
            <a:off x="3778066" y="5181600"/>
            <a:ext cx="3241806" cy="130706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600000" lon="1800000" rev="0"/>
            </a:camera>
            <a:lightRig rig="soft" dir="t"/>
          </a:scene3d>
          <a:sp3d contourW="12700" prstMaterial="matte">
            <a:bevelT w="63500" h="50800"/>
            <a:contourClr>
              <a:srgbClr val="C0C0C0"/>
            </a:contourClr>
          </a:sp3d>
          <a:extLst/>
        </p:spPr>
      </p:pic>
      <p:sp>
        <p:nvSpPr>
          <p:cNvPr id="6" name="TextBox 5"/>
          <p:cNvSpPr txBox="1"/>
          <p:nvPr/>
        </p:nvSpPr>
        <p:spPr>
          <a:xfrm rot="181254">
            <a:off x="4205208" y="5020418"/>
            <a:ext cx="2568267" cy="369332"/>
          </a:xfrm>
          <a:prstGeom prst="rect">
            <a:avLst/>
          </a:prstGeom>
          <a:noFill/>
          <a:scene3d>
            <a:camera prst="orthographicFront">
              <a:rot lat="21594000" lon="0" rev="0"/>
            </a:camera>
            <a:lightRig rig="threePt" dir="t"/>
          </a:scene3d>
        </p:spPr>
        <p:txBody>
          <a:bodyPr wrap="none" rtlCol="0">
            <a:spAutoFit/>
          </a:bodyPr>
          <a:lstStyle/>
          <a:p>
            <a:r>
              <a:rPr lang="en-US" dirty="0" smtClean="0">
                <a:solidFill>
                  <a:schemeClr val="accent3">
                    <a:lumMod val="50000"/>
                  </a:schemeClr>
                </a:solidFill>
              </a:rPr>
              <a:t>From a ditch to a canyon!</a:t>
            </a:r>
            <a:endParaRPr lang="en-US" dirty="0">
              <a:solidFill>
                <a:schemeClr val="accent3">
                  <a:lumMod val="50000"/>
                </a:schemeClr>
              </a:solidFill>
            </a:endParaRPr>
          </a:p>
        </p:txBody>
      </p:sp>
      <p:pic>
        <p:nvPicPr>
          <p:cNvPr id="8197" name="Picture 5" descr="C:\Users\Steven\AppData\Local\Microsoft\Windows\Temporary Internet Files\Content.IE5\EXHVBVOP\MC90043156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844475">
            <a:off x="2454558" y="4566358"/>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44194"/>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Hill Roberts, “Flood Geology” </a:t>
            </a:r>
            <a:r>
              <a:rPr lang="en-US" sz="2700" dirty="0" smtClean="0"/>
              <a:t>(email message, 03, 1996)</a:t>
            </a:r>
            <a:endParaRPr lang="en-US" sz="2700" dirty="0"/>
          </a:p>
        </p:txBody>
      </p:sp>
      <p:sp>
        <p:nvSpPr>
          <p:cNvPr id="3" name="Content Placeholder 2"/>
          <p:cNvSpPr>
            <a:spLocks noGrp="1"/>
          </p:cNvSpPr>
          <p:nvPr>
            <p:ph idx="1"/>
          </p:nvPr>
        </p:nvSpPr>
        <p:spPr>
          <a:xfrm>
            <a:off x="457200" y="1905000"/>
            <a:ext cx="8229600" cy="4724400"/>
          </a:xfrm>
        </p:spPr>
        <p:txBody>
          <a:bodyPr>
            <a:normAutofit fontScale="92500" lnSpcReduction="20000"/>
          </a:bodyPr>
          <a:lstStyle/>
          <a:p>
            <a:r>
              <a:rPr lang="en-US" dirty="0" smtClean="0"/>
              <a:t>“</a:t>
            </a:r>
            <a:r>
              <a:rPr lang="en-US" dirty="0"/>
              <a:t>The scale of post-flood change </a:t>
            </a:r>
            <a:r>
              <a:rPr lang="en-US" dirty="0">
                <a:solidFill>
                  <a:srgbClr val="C00000"/>
                </a:solidFill>
              </a:rPr>
              <a:t>assumed</a:t>
            </a:r>
            <a:r>
              <a:rPr lang="en-US" dirty="0"/>
              <a:t> by flood geology would be equivalent to being transported to a foreign </a:t>
            </a:r>
            <a:r>
              <a:rPr lang="en-US" dirty="0" smtClean="0"/>
              <a:t>planet…virtually </a:t>
            </a:r>
            <a:r>
              <a:rPr lang="en-US" dirty="0"/>
              <a:t>nothing would be the same. </a:t>
            </a:r>
            <a:r>
              <a:rPr lang="en-US" dirty="0">
                <a:solidFill>
                  <a:srgbClr val="C00000"/>
                </a:solidFill>
              </a:rPr>
              <a:t>There is no indication at all that what Noah saw was radically different</a:t>
            </a:r>
            <a:r>
              <a:rPr lang="en-US" dirty="0"/>
              <a:t>. The incidents on Mt. Ararat indicate conversely </a:t>
            </a:r>
            <a:r>
              <a:rPr lang="en-US" dirty="0">
                <a:effectLst/>
              </a:rPr>
              <a:t>that the physical features of the newly washed world were recognizably similar to the pre-flood world.</a:t>
            </a:r>
            <a:r>
              <a:rPr lang="en-US" dirty="0"/>
              <a:t> Geologically, the flood of Noah was very short, </a:t>
            </a:r>
            <a:r>
              <a:rPr lang="en-US" dirty="0">
                <a:effectLst>
                  <a:glow rad="139700">
                    <a:srgbClr val="FFFF00">
                      <a:alpha val="40000"/>
                    </a:srgbClr>
                  </a:glow>
                </a:effectLst>
              </a:rPr>
              <a:t>a mere </a:t>
            </a:r>
            <a:r>
              <a:rPr lang="en-US" dirty="0" smtClean="0">
                <a:effectLst>
                  <a:glow rad="139700">
                    <a:srgbClr val="FFFF00">
                      <a:alpha val="40000"/>
                    </a:srgbClr>
                  </a:glow>
                </a:effectLst>
              </a:rPr>
              <a:t>hiccup-</a:t>
            </a:r>
            <a:r>
              <a:rPr lang="en-US" dirty="0" smtClean="0">
                <a:effectLst>
                  <a:glow rad="101600">
                    <a:srgbClr val="FFFF00">
                      <a:alpha val="60000"/>
                    </a:srgbClr>
                  </a:glow>
                </a:effectLst>
              </a:rPr>
              <a:t>… </a:t>
            </a:r>
            <a:r>
              <a:rPr lang="en-US" dirty="0">
                <a:effectLst>
                  <a:glow rad="101600">
                    <a:srgbClr val="FFFF00">
                      <a:alpha val="60000"/>
                    </a:srgbClr>
                  </a:glow>
                </a:effectLst>
              </a:rPr>
              <a:t>It would </a:t>
            </a:r>
            <a:r>
              <a:rPr lang="en-US" dirty="0" smtClean="0">
                <a:effectLst>
                  <a:glow rad="101600">
                    <a:srgbClr val="FFFF00">
                      <a:alpha val="60000"/>
                    </a:srgbClr>
                  </a:glow>
                </a:effectLst>
              </a:rPr>
              <a:t>not be </a:t>
            </a:r>
            <a:r>
              <a:rPr lang="en-US" dirty="0">
                <a:effectLst>
                  <a:glow rad="101600">
                    <a:srgbClr val="FFFF00">
                      <a:alpha val="60000"/>
                    </a:srgbClr>
                  </a:glow>
                </a:effectLst>
              </a:rPr>
              <a:t>likely that such an event would leave much of any geological </a:t>
            </a:r>
            <a:r>
              <a:rPr lang="en-US" dirty="0" smtClean="0">
                <a:effectLst>
                  <a:glow rad="101600">
                    <a:srgbClr val="FFFF00">
                      <a:alpha val="60000"/>
                    </a:srgbClr>
                  </a:glow>
                </a:effectLst>
              </a:rPr>
              <a:t>record”</a:t>
            </a:r>
            <a:endParaRPr lang="en-US" dirty="0">
              <a:effectLst>
                <a:glow rad="101600">
                  <a:srgbClr val="FFFF00">
                    <a:alpha val="60000"/>
                  </a:srgbClr>
                </a:glow>
              </a:effectLst>
            </a:endParaRPr>
          </a:p>
        </p:txBody>
      </p:sp>
    </p:spTree>
    <p:extLst>
      <p:ext uri="{BB962C8B-B14F-4D97-AF65-F5344CB8AC3E}">
        <p14:creationId xmlns:p14="http://schemas.microsoft.com/office/powerpoint/2010/main" val="40192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mere hiccup?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 the LORD said, ‘I will destroy man whom I have created from the face of the earth, both man and beast, creeping thing and birds of the air, for I am sorry that I have made them’” (Gen. 6:7)</a:t>
            </a:r>
          </a:p>
          <a:p>
            <a:r>
              <a:rPr lang="en-US" dirty="0" smtClean="0"/>
              <a:t>“And God said to Noah, ‘The end of all flesh has come before Me, for the earth is filled with violence through them; and behold, </a:t>
            </a:r>
            <a:r>
              <a:rPr lang="en-US" dirty="0" smtClean="0">
                <a:effectLst>
                  <a:glow rad="101600">
                    <a:srgbClr val="FFFF00">
                      <a:alpha val="60000"/>
                    </a:srgbClr>
                  </a:glow>
                </a:effectLst>
              </a:rPr>
              <a:t>I will destroy them with the earth</a:t>
            </a:r>
            <a:r>
              <a:rPr lang="en-US" dirty="0" smtClean="0"/>
              <a:t>’” (Gen. 6:13)</a:t>
            </a:r>
            <a:endParaRPr lang="en-US" dirty="0"/>
          </a:p>
        </p:txBody>
      </p:sp>
    </p:spTree>
    <p:extLst>
      <p:ext uri="{BB962C8B-B14F-4D97-AF65-F5344CB8AC3E}">
        <p14:creationId xmlns:p14="http://schemas.microsoft.com/office/powerpoint/2010/main" val="247888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mere hiccup? </a:t>
            </a:r>
            <a:endParaRPr lang="en-US" dirty="0"/>
          </a:p>
        </p:txBody>
      </p:sp>
      <p:sp>
        <p:nvSpPr>
          <p:cNvPr id="3" name="Content Placeholder 2"/>
          <p:cNvSpPr>
            <a:spLocks noGrp="1"/>
          </p:cNvSpPr>
          <p:nvPr>
            <p:ph idx="1"/>
          </p:nvPr>
        </p:nvSpPr>
        <p:spPr>
          <a:xfrm>
            <a:off x="990600" y="2057400"/>
            <a:ext cx="7696200" cy="4495800"/>
          </a:xfrm>
        </p:spPr>
        <p:txBody>
          <a:bodyPr>
            <a:normAutofit fontScale="92500"/>
          </a:bodyPr>
          <a:lstStyle/>
          <a:p>
            <a:r>
              <a:rPr lang="en-US" dirty="0" smtClean="0"/>
              <a:t>“And behold, I Myself am bringing floodwaters on the earth, to destroy from under heaven all flesh in which is the breath of life; </a:t>
            </a:r>
            <a:r>
              <a:rPr lang="en-US" dirty="0" smtClean="0">
                <a:effectLst>
                  <a:glow rad="101600">
                    <a:srgbClr val="FFFF00">
                      <a:alpha val="60000"/>
                    </a:srgbClr>
                  </a:glow>
                </a:effectLst>
              </a:rPr>
              <a:t>everything</a:t>
            </a:r>
            <a:r>
              <a:rPr lang="en-US" dirty="0" smtClean="0"/>
              <a:t> that is on the earth shall die” (Gen. 6:17)</a:t>
            </a:r>
          </a:p>
          <a:p>
            <a:r>
              <a:rPr lang="en-US" dirty="0" smtClean="0"/>
              <a:t>“For after seven more days I will cause it to rain on the earth forty days and forty nights, and </a:t>
            </a:r>
            <a:r>
              <a:rPr lang="en-US" dirty="0" smtClean="0">
                <a:effectLst>
                  <a:glow rad="101600">
                    <a:srgbClr val="FFFF00">
                      <a:alpha val="60000"/>
                    </a:srgbClr>
                  </a:glow>
                </a:effectLst>
              </a:rPr>
              <a:t>I will destroy from the face of the earth all living things that I have made</a:t>
            </a:r>
            <a:r>
              <a:rPr lang="en-US" dirty="0" smtClean="0"/>
              <a:t>.” (Gen. 7:4)</a:t>
            </a:r>
          </a:p>
        </p:txBody>
      </p:sp>
    </p:spTree>
    <p:extLst>
      <p:ext uri="{BB962C8B-B14F-4D97-AF65-F5344CB8AC3E}">
        <p14:creationId xmlns:p14="http://schemas.microsoft.com/office/powerpoint/2010/main" val="375053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mere hiccup? </a:t>
            </a:r>
            <a:endParaRPr lang="en-US" dirty="0"/>
          </a:p>
        </p:txBody>
      </p:sp>
      <p:sp>
        <p:nvSpPr>
          <p:cNvPr id="3" name="Content Placeholder 2"/>
          <p:cNvSpPr>
            <a:spLocks noGrp="1"/>
          </p:cNvSpPr>
          <p:nvPr>
            <p:ph idx="1"/>
          </p:nvPr>
        </p:nvSpPr>
        <p:spPr>
          <a:xfrm>
            <a:off x="990600" y="2057400"/>
            <a:ext cx="7696200" cy="4495800"/>
          </a:xfrm>
        </p:spPr>
        <p:txBody>
          <a:bodyPr>
            <a:normAutofit fontScale="92500" lnSpcReduction="10000"/>
          </a:bodyPr>
          <a:lstStyle/>
          <a:p>
            <a:r>
              <a:rPr lang="en-US" dirty="0" smtClean="0"/>
              <a:t>“In the six hundredth year of Noah’s life, in the second month, the seventeenth day of the month, on that day </a:t>
            </a:r>
            <a:r>
              <a:rPr lang="en-US" dirty="0" smtClean="0">
                <a:effectLst>
                  <a:glow rad="101600">
                    <a:srgbClr val="FFFF00">
                      <a:alpha val="60000"/>
                    </a:srgbClr>
                  </a:glow>
                </a:effectLst>
              </a:rPr>
              <a:t>all the fountains of the great deep were broken up</a:t>
            </a:r>
            <a:r>
              <a:rPr lang="en-US" dirty="0" smtClean="0"/>
              <a:t>, and the windows of heaven were opened. And the rain was on the earth forty days and forty nights” (Gen. 7:11, 12)</a:t>
            </a:r>
          </a:p>
          <a:p>
            <a:r>
              <a:rPr lang="en-US" dirty="0" smtClean="0"/>
              <a:t>“Now the flood was on the earth forty days. The waters increased and </a:t>
            </a:r>
            <a:r>
              <a:rPr lang="en-US" dirty="0" smtClean="0">
                <a:effectLst>
                  <a:glow rad="101600">
                    <a:srgbClr val="FFFF00">
                      <a:alpha val="60000"/>
                    </a:srgbClr>
                  </a:glow>
                </a:effectLst>
              </a:rPr>
              <a:t>lifted up the ark</a:t>
            </a:r>
            <a:r>
              <a:rPr lang="en-US" dirty="0" smtClean="0"/>
              <a:t>, and </a:t>
            </a:r>
            <a:r>
              <a:rPr lang="en-US" dirty="0" smtClean="0">
                <a:effectLst>
                  <a:glow rad="101600">
                    <a:srgbClr val="FFFF00">
                      <a:alpha val="60000"/>
                    </a:srgbClr>
                  </a:glow>
                </a:effectLst>
              </a:rPr>
              <a:t>it rose high above the earth</a:t>
            </a:r>
            <a:r>
              <a:rPr lang="en-US" dirty="0" smtClean="0"/>
              <a:t>” (Gen. 7:17)</a:t>
            </a:r>
          </a:p>
        </p:txBody>
      </p:sp>
    </p:spTree>
    <p:extLst>
      <p:ext uri="{BB962C8B-B14F-4D97-AF65-F5344CB8AC3E}">
        <p14:creationId xmlns:p14="http://schemas.microsoft.com/office/powerpoint/2010/main" val="37263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b="1" dirty="0" smtClean="0"/>
              <a:t>Examples of Brethren Attacking Genesis</a:t>
            </a:r>
            <a:endParaRPr lang="en-US" sz="4800" b="1" dirty="0"/>
          </a:p>
        </p:txBody>
      </p:sp>
      <p:grpSp>
        <p:nvGrpSpPr>
          <p:cNvPr id="28" name="Group 27"/>
          <p:cNvGrpSpPr/>
          <p:nvPr/>
        </p:nvGrpSpPr>
        <p:grpSpPr>
          <a:xfrm>
            <a:off x="2945758" y="5255256"/>
            <a:ext cx="2540642" cy="1145544"/>
            <a:chOff x="7747002" y="4437853"/>
            <a:chExt cx="1800226" cy="898524"/>
          </a:xfrm>
        </p:grpSpPr>
        <p:sp>
          <p:nvSpPr>
            <p:cNvPr id="6" name="Freeform 7"/>
            <p:cNvSpPr>
              <a:spLocks/>
            </p:cNvSpPr>
            <p:nvPr/>
          </p:nvSpPr>
          <p:spPr bwMode="auto">
            <a:xfrm>
              <a:off x="7848602" y="4566440"/>
              <a:ext cx="568325" cy="176212"/>
            </a:xfrm>
            <a:custGeom>
              <a:avLst/>
              <a:gdLst>
                <a:gd name="T0" fmla="*/ 705 w 715"/>
                <a:gd name="T1" fmla="*/ 69 h 222"/>
                <a:gd name="T2" fmla="*/ 696 w 715"/>
                <a:gd name="T3" fmla="*/ 64 h 222"/>
                <a:gd name="T4" fmla="*/ 677 w 715"/>
                <a:gd name="T5" fmla="*/ 55 h 222"/>
                <a:gd name="T6" fmla="*/ 652 w 715"/>
                <a:gd name="T7" fmla="*/ 46 h 222"/>
                <a:gd name="T8" fmla="*/ 621 w 715"/>
                <a:gd name="T9" fmla="*/ 35 h 222"/>
                <a:gd name="T10" fmla="*/ 584 w 715"/>
                <a:gd name="T11" fmla="*/ 28 h 222"/>
                <a:gd name="T12" fmla="*/ 541 w 715"/>
                <a:gd name="T13" fmla="*/ 27 h 222"/>
                <a:gd name="T14" fmla="*/ 496 w 715"/>
                <a:gd name="T15" fmla="*/ 31 h 222"/>
                <a:gd name="T16" fmla="*/ 448 w 715"/>
                <a:gd name="T17" fmla="*/ 43 h 222"/>
                <a:gd name="T18" fmla="*/ 403 w 715"/>
                <a:gd name="T19" fmla="*/ 59 h 222"/>
                <a:gd name="T20" fmla="*/ 364 w 715"/>
                <a:gd name="T21" fmla="*/ 76 h 222"/>
                <a:gd name="T22" fmla="*/ 332 w 715"/>
                <a:gd name="T23" fmla="*/ 92 h 222"/>
                <a:gd name="T24" fmla="*/ 304 w 715"/>
                <a:gd name="T25" fmla="*/ 108 h 222"/>
                <a:gd name="T26" fmla="*/ 279 w 715"/>
                <a:gd name="T27" fmla="*/ 124 h 222"/>
                <a:gd name="T28" fmla="*/ 256 w 715"/>
                <a:gd name="T29" fmla="*/ 140 h 222"/>
                <a:gd name="T30" fmla="*/ 234 w 715"/>
                <a:gd name="T31" fmla="*/ 155 h 222"/>
                <a:gd name="T32" fmla="*/ 212 w 715"/>
                <a:gd name="T33" fmla="*/ 168 h 222"/>
                <a:gd name="T34" fmla="*/ 190 w 715"/>
                <a:gd name="T35" fmla="*/ 179 h 222"/>
                <a:gd name="T36" fmla="*/ 166 w 715"/>
                <a:gd name="T37" fmla="*/ 189 h 222"/>
                <a:gd name="T38" fmla="*/ 140 w 715"/>
                <a:gd name="T39" fmla="*/ 199 h 222"/>
                <a:gd name="T40" fmla="*/ 113 w 715"/>
                <a:gd name="T41" fmla="*/ 207 h 222"/>
                <a:gd name="T42" fmla="*/ 85 w 715"/>
                <a:gd name="T43" fmla="*/ 213 h 222"/>
                <a:gd name="T44" fmla="*/ 58 w 715"/>
                <a:gd name="T45" fmla="*/ 218 h 222"/>
                <a:gd name="T46" fmla="*/ 29 w 715"/>
                <a:gd name="T47" fmla="*/ 221 h 222"/>
                <a:gd name="T48" fmla="*/ 0 w 715"/>
                <a:gd name="T49" fmla="*/ 207 h 222"/>
                <a:gd name="T50" fmla="*/ 38 w 715"/>
                <a:gd name="T51" fmla="*/ 206 h 222"/>
                <a:gd name="T52" fmla="*/ 69 w 715"/>
                <a:gd name="T53" fmla="*/ 201 h 222"/>
                <a:gd name="T54" fmla="*/ 96 w 715"/>
                <a:gd name="T55" fmla="*/ 194 h 222"/>
                <a:gd name="T56" fmla="*/ 119 w 715"/>
                <a:gd name="T57" fmla="*/ 185 h 222"/>
                <a:gd name="T58" fmla="*/ 139 w 715"/>
                <a:gd name="T59" fmla="*/ 176 h 222"/>
                <a:gd name="T60" fmla="*/ 160 w 715"/>
                <a:gd name="T61" fmla="*/ 165 h 222"/>
                <a:gd name="T62" fmla="*/ 181 w 715"/>
                <a:gd name="T63" fmla="*/ 154 h 222"/>
                <a:gd name="T64" fmla="*/ 205 w 715"/>
                <a:gd name="T65" fmla="*/ 143 h 222"/>
                <a:gd name="T66" fmla="*/ 229 w 715"/>
                <a:gd name="T67" fmla="*/ 132 h 222"/>
                <a:gd name="T68" fmla="*/ 255 w 715"/>
                <a:gd name="T69" fmla="*/ 117 h 222"/>
                <a:gd name="T70" fmla="*/ 281 w 715"/>
                <a:gd name="T71" fmla="*/ 99 h 222"/>
                <a:gd name="T72" fmla="*/ 311 w 715"/>
                <a:gd name="T73" fmla="*/ 80 h 222"/>
                <a:gd name="T74" fmla="*/ 343 w 715"/>
                <a:gd name="T75" fmla="*/ 61 h 222"/>
                <a:gd name="T76" fmla="*/ 381 w 715"/>
                <a:gd name="T77" fmla="*/ 42 h 222"/>
                <a:gd name="T78" fmla="*/ 425 w 715"/>
                <a:gd name="T79" fmla="*/ 25 h 222"/>
                <a:gd name="T80" fmla="*/ 474 w 715"/>
                <a:gd name="T81" fmla="*/ 10 h 222"/>
                <a:gd name="T82" fmla="*/ 523 w 715"/>
                <a:gd name="T83" fmla="*/ 1 h 222"/>
                <a:gd name="T84" fmla="*/ 567 w 715"/>
                <a:gd name="T85" fmla="*/ 0 h 222"/>
                <a:gd name="T86" fmla="*/ 607 w 715"/>
                <a:gd name="T87" fmla="*/ 3 h 222"/>
                <a:gd name="T88" fmla="*/ 640 w 715"/>
                <a:gd name="T89" fmla="*/ 11 h 222"/>
                <a:gd name="T90" fmla="*/ 669 w 715"/>
                <a:gd name="T91" fmla="*/ 20 h 222"/>
                <a:gd name="T92" fmla="*/ 690 w 715"/>
                <a:gd name="T93" fmla="*/ 29 h 222"/>
                <a:gd name="T94" fmla="*/ 705 w 715"/>
                <a:gd name="T95" fmla="*/ 38 h 222"/>
                <a:gd name="T96" fmla="*/ 711 w 715"/>
                <a:gd name="T97" fmla="*/ 42 h 222"/>
                <a:gd name="T98" fmla="*/ 714 w 715"/>
                <a:gd name="T99" fmla="*/ 61 h 222"/>
                <a:gd name="T100" fmla="*/ 706 w 715"/>
                <a:gd name="T101" fmla="*/ 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5" h="222">
                  <a:moveTo>
                    <a:pt x="706" y="70"/>
                  </a:moveTo>
                  <a:lnTo>
                    <a:pt x="705" y="69"/>
                  </a:lnTo>
                  <a:lnTo>
                    <a:pt x="701" y="67"/>
                  </a:lnTo>
                  <a:lnTo>
                    <a:pt x="696" y="64"/>
                  </a:lnTo>
                  <a:lnTo>
                    <a:pt x="688" y="59"/>
                  </a:lnTo>
                  <a:lnTo>
                    <a:pt x="677" y="55"/>
                  </a:lnTo>
                  <a:lnTo>
                    <a:pt x="666" y="50"/>
                  </a:lnTo>
                  <a:lnTo>
                    <a:pt x="652" y="46"/>
                  </a:lnTo>
                  <a:lnTo>
                    <a:pt x="637" y="40"/>
                  </a:lnTo>
                  <a:lnTo>
                    <a:pt x="621" y="35"/>
                  </a:lnTo>
                  <a:lnTo>
                    <a:pt x="602" y="32"/>
                  </a:lnTo>
                  <a:lnTo>
                    <a:pt x="584" y="28"/>
                  </a:lnTo>
                  <a:lnTo>
                    <a:pt x="563" y="27"/>
                  </a:lnTo>
                  <a:lnTo>
                    <a:pt x="541" y="27"/>
                  </a:lnTo>
                  <a:lnTo>
                    <a:pt x="519" y="28"/>
                  </a:lnTo>
                  <a:lnTo>
                    <a:pt x="496" y="31"/>
                  </a:lnTo>
                  <a:lnTo>
                    <a:pt x="473" y="36"/>
                  </a:lnTo>
                  <a:lnTo>
                    <a:pt x="448" y="43"/>
                  </a:lnTo>
                  <a:lnTo>
                    <a:pt x="424" y="51"/>
                  </a:lnTo>
                  <a:lnTo>
                    <a:pt x="403" y="59"/>
                  </a:lnTo>
                  <a:lnTo>
                    <a:pt x="382" y="67"/>
                  </a:lnTo>
                  <a:lnTo>
                    <a:pt x="364" y="76"/>
                  </a:lnTo>
                  <a:lnTo>
                    <a:pt x="348" y="84"/>
                  </a:lnTo>
                  <a:lnTo>
                    <a:pt x="332" y="92"/>
                  </a:lnTo>
                  <a:lnTo>
                    <a:pt x="317" y="100"/>
                  </a:lnTo>
                  <a:lnTo>
                    <a:pt x="304" y="108"/>
                  </a:lnTo>
                  <a:lnTo>
                    <a:pt x="290" y="116"/>
                  </a:lnTo>
                  <a:lnTo>
                    <a:pt x="279" y="124"/>
                  </a:lnTo>
                  <a:lnTo>
                    <a:pt x="267" y="132"/>
                  </a:lnTo>
                  <a:lnTo>
                    <a:pt x="256" y="140"/>
                  </a:lnTo>
                  <a:lnTo>
                    <a:pt x="244" y="148"/>
                  </a:lnTo>
                  <a:lnTo>
                    <a:pt x="234" y="155"/>
                  </a:lnTo>
                  <a:lnTo>
                    <a:pt x="222" y="162"/>
                  </a:lnTo>
                  <a:lnTo>
                    <a:pt x="212" y="168"/>
                  </a:lnTo>
                  <a:lnTo>
                    <a:pt x="202" y="173"/>
                  </a:lnTo>
                  <a:lnTo>
                    <a:pt x="190" y="179"/>
                  </a:lnTo>
                  <a:lnTo>
                    <a:pt x="179" y="184"/>
                  </a:lnTo>
                  <a:lnTo>
                    <a:pt x="166" y="189"/>
                  </a:lnTo>
                  <a:lnTo>
                    <a:pt x="153" y="194"/>
                  </a:lnTo>
                  <a:lnTo>
                    <a:pt x="140" y="199"/>
                  </a:lnTo>
                  <a:lnTo>
                    <a:pt x="127" y="202"/>
                  </a:lnTo>
                  <a:lnTo>
                    <a:pt x="113" y="207"/>
                  </a:lnTo>
                  <a:lnTo>
                    <a:pt x="99" y="210"/>
                  </a:lnTo>
                  <a:lnTo>
                    <a:pt x="85" y="213"/>
                  </a:lnTo>
                  <a:lnTo>
                    <a:pt x="71" y="216"/>
                  </a:lnTo>
                  <a:lnTo>
                    <a:pt x="58" y="218"/>
                  </a:lnTo>
                  <a:lnTo>
                    <a:pt x="43" y="219"/>
                  </a:lnTo>
                  <a:lnTo>
                    <a:pt x="29" y="221"/>
                  </a:lnTo>
                  <a:lnTo>
                    <a:pt x="15" y="222"/>
                  </a:lnTo>
                  <a:lnTo>
                    <a:pt x="0" y="207"/>
                  </a:lnTo>
                  <a:lnTo>
                    <a:pt x="20" y="207"/>
                  </a:lnTo>
                  <a:lnTo>
                    <a:pt x="38" y="206"/>
                  </a:lnTo>
                  <a:lnTo>
                    <a:pt x="54" y="203"/>
                  </a:lnTo>
                  <a:lnTo>
                    <a:pt x="69" y="201"/>
                  </a:lnTo>
                  <a:lnTo>
                    <a:pt x="83" y="198"/>
                  </a:lnTo>
                  <a:lnTo>
                    <a:pt x="96" y="194"/>
                  </a:lnTo>
                  <a:lnTo>
                    <a:pt x="108" y="189"/>
                  </a:lnTo>
                  <a:lnTo>
                    <a:pt x="119" y="185"/>
                  </a:lnTo>
                  <a:lnTo>
                    <a:pt x="129" y="180"/>
                  </a:lnTo>
                  <a:lnTo>
                    <a:pt x="139" y="176"/>
                  </a:lnTo>
                  <a:lnTo>
                    <a:pt x="150" y="170"/>
                  </a:lnTo>
                  <a:lnTo>
                    <a:pt x="160" y="165"/>
                  </a:lnTo>
                  <a:lnTo>
                    <a:pt x="170" y="160"/>
                  </a:lnTo>
                  <a:lnTo>
                    <a:pt x="181" y="154"/>
                  </a:lnTo>
                  <a:lnTo>
                    <a:pt x="192" y="149"/>
                  </a:lnTo>
                  <a:lnTo>
                    <a:pt x="205" y="143"/>
                  </a:lnTo>
                  <a:lnTo>
                    <a:pt x="217" y="138"/>
                  </a:lnTo>
                  <a:lnTo>
                    <a:pt x="229" y="132"/>
                  </a:lnTo>
                  <a:lnTo>
                    <a:pt x="242" y="124"/>
                  </a:lnTo>
                  <a:lnTo>
                    <a:pt x="255" y="117"/>
                  </a:lnTo>
                  <a:lnTo>
                    <a:pt x="267" y="108"/>
                  </a:lnTo>
                  <a:lnTo>
                    <a:pt x="281" y="99"/>
                  </a:lnTo>
                  <a:lnTo>
                    <a:pt x="295" y="89"/>
                  </a:lnTo>
                  <a:lnTo>
                    <a:pt x="311" y="80"/>
                  </a:lnTo>
                  <a:lnTo>
                    <a:pt x="326" y="71"/>
                  </a:lnTo>
                  <a:lnTo>
                    <a:pt x="343" y="61"/>
                  </a:lnTo>
                  <a:lnTo>
                    <a:pt x="362" y="51"/>
                  </a:lnTo>
                  <a:lnTo>
                    <a:pt x="381" y="42"/>
                  </a:lnTo>
                  <a:lnTo>
                    <a:pt x="402" y="33"/>
                  </a:lnTo>
                  <a:lnTo>
                    <a:pt x="425" y="25"/>
                  </a:lnTo>
                  <a:lnTo>
                    <a:pt x="449" y="17"/>
                  </a:lnTo>
                  <a:lnTo>
                    <a:pt x="474" y="10"/>
                  </a:lnTo>
                  <a:lnTo>
                    <a:pt x="499" y="4"/>
                  </a:lnTo>
                  <a:lnTo>
                    <a:pt x="523" y="1"/>
                  </a:lnTo>
                  <a:lnTo>
                    <a:pt x="546" y="0"/>
                  </a:lnTo>
                  <a:lnTo>
                    <a:pt x="567" y="0"/>
                  </a:lnTo>
                  <a:lnTo>
                    <a:pt x="587" y="1"/>
                  </a:lnTo>
                  <a:lnTo>
                    <a:pt x="607" y="3"/>
                  </a:lnTo>
                  <a:lnTo>
                    <a:pt x="624" y="6"/>
                  </a:lnTo>
                  <a:lnTo>
                    <a:pt x="640" y="11"/>
                  </a:lnTo>
                  <a:lnTo>
                    <a:pt x="655" y="16"/>
                  </a:lnTo>
                  <a:lnTo>
                    <a:pt x="669" y="20"/>
                  </a:lnTo>
                  <a:lnTo>
                    <a:pt x="681" y="25"/>
                  </a:lnTo>
                  <a:lnTo>
                    <a:pt x="690" y="29"/>
                  </a:lnTo>
                  <a:lnTo>
                    <a:pt x="698" y="34"/>
                  </a:lnTo>
                  <a:lnTo>
                    <a:pt x="705" y="38"/>
                  </a:lnTo>
                  <a:lnTo>
                    <a:pt x="708" y="41"/>
                  </a:lnTo>
                  <a:lnTo>
                    <a:pt x="711" y="42"/>
                  </a:lnTo>
                  <a:lnTo>
                    <a:pt x="715" y="51"/>
                  </a:lnTo>
                  <a:lnTo>
                    <a:pt x="714" y="61"/>
                  </a:lnTo>
                  <a:lnTo>
                    <a:pt x="708" y="67"/>
                  </a:lnTo>
                  <a:lnTo>
                    <a:pt x="70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8443915" y="4648990"/>
              <a:ext cx="328613" cy="231775"/>
            </a:xfrm>
            <a:custGeom>
              <a:avLst/>
              <a:gdLst>
                <a:gd name="T0" fmla="*/ 117 w 413"/>
                <a:gd name="T1" fmla="*/ 54 h 293"/>
                <a:gd name="T2" fmla="*/ 379 w 413"/>
                <a:gd name="T3" fmla="*/ 253 h 293"/>
                <a:gd name="T4" fmla="*/ 413 w 413"/>
                <a:gd name="T5" fmla="*/ 293 h 293"/>
                <a:gd name="T6" fmla="*/ 0 w 413"/>
                <a:gd name="T7" fmla="*/ 0 h 293"/>
                <a:gd name="T8" fmla="*/ 117 w 413"/>
                <a:gd name="T9" fmla="*/ 54 h 293"/>
              </a:gdLst>
              <a:ahLst/>
              <a:cxnLst>
                <a:cxn ang="0">
                  <a:pos x="T0" y="T1"/>
                </a:cxn>
                <a:cxn ang="0">
                  <a:pos x="T2" y="T3"/>
                </a:cxn>
                <a:cxn ang="0">
                  <a:pos x="T4" y="T5"/>
                </a:cxn>
                <a:cxn ang="0">
                  <a:pos x="T6" y="T7"/>
                </a:cxn>
                <a:cxn ang="0">
                  <a:pos x="T8" y="T9"/>
                </a:cxn>
              </a:cxnLst>
              <a:rect l="0" t="0" r="r" b="b"/>
              <a:pathLst>
                <a:path w="413" h="293">
                  <a:moveTo>
                    <a:pt x="117" y="54"/>
                  </a:moveTo>
                  <a:lnTo>
                    <a:pt x="379" y="253"/>
                  </a:lnTo>
                  <a:lnTo>
                    <a:pt x="413" y="293"/>
                  </a:lnTo>
                  <a:lnTo>
                    <a:pt x="0" y="0"/>
                  </a:lnTo>
                  <a:lnTo>
                    <a:pt x="11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a:off x="7834315" y="4876003"/>
              <a:ext cx="374650" cy="347662"/>
            </a:xfrm>
            <a:custGeom>
              <a:avLst/>
              <a:gdLst>
                <a:gd name="T0" fmla="*/ 15 w 474"/>
                <a:gd name="T1" fmla="*/ 1 h 436"/>
                <a:gd name="T2" fmla="*/ 22 w 474"/>
                <a:gd name="T3" fmla="*/ 6 h 436"/>
                <a:gd name="T4" fmla="*/ 35 w 474"/>
                <a:gd name="T5" fmla="*/ 17 h 436"/>
                <a:gd name="T6" fmla="*/ 51 w 474"/>
                <a:gd name="T7" fmla="*/ 32 h 436"/>
                <a:gd name="T8" fmla="*/ 72 w 474"/>
                <a:gd name="T9" fmla="*/ 53 h 436"/>
                <a:gd name="T10" fmla="*/ 95 w 474"/>
                <a:gd name="T11" fmla="*/ 76 h 436"/>
                <a:gd name="T12" fmla="*/ 120 w 474"/>
                <a:gd name="T13" fmla="*/ 102 h 436"/>
                <a:gd name="T14" fmla="*/ 148 w 474"/>
                <a:gd name="T15" fmla="*/ 130 h 436"/>
                <a:gd name="T16" fmla="*/ 177 w 474"/>
                <a:gd name="T17" fmla="*/ 159 h 436"/>
                <a:gd name="T18" fmla="*/ 205 w 474"/>
                <a:gd name="T19" fmla="*/ 189 h 436"/>
                <a:gd name="T20" fmla="*/ 233 w 474"/>
                <a:gd name="T21" fmla="*/ 218 h 436"/>
                <a:gd name="T22" fmla="*/ 261 w 474"/>
                <a:gd name="T23" fmla="*/ 245 h 436"/>
                <a:gd name="T24" fmla="*/ 286 w 474"/>
                <a:gd name="T25" fmla="*/ 272 h 436"/>
                <a:gd name="T26" fmla="*/ 309 w 474"/>
                <a:gd name="T27" fmla="*/ 295 h 436"/>
                <a:gd name="T28" fmla="*/ 329 w 474"/>
                <a:gd name="T29" fmla="*/ 315 h 436"/>
                <a:gd name="T30" fmla="*/ 345 w 474"/>
                <a:gd name="T31" fmla="*/ 331 h 436"/>
                <a:gd name="T32" fmla="*/ 356 w 474"/>
                <a:gd name="T33" fmla="*/ 342 h 436"/>
                <a:gd name="T34" fmla="*/ 375 w 474"/>
                <a:gd name="T35" fmla="*/ 358 h 436"/>
                <a:gd name="T36" fmla="*/ 395 w 474"/>
                <a:gd name="T37" fmla="*/ 375 h 436"/>
                <a:gd name="T38" fmla="*/ 415 w 474"/>
                <a:gd name="T39" fmla="*/ 391 h 436"/>
                <a:gd name="T40" fmla="*/ 433 w 474"/>
                <a:gd name="T41" fmla="*/ 405 h 436"/>
                <a:gd name="T42" fmla="*/ 450 w 474"/>
                <a:gd name="T43" fmla="*/ 418 h 436"/>
                <a:gd name="T44" fmla="*/ 462 w 474"/>
                <a:gd name="T45" fmla="*/ 428 h 436"/>
                <a:gd name="T46" fmla="*/ 470 w 474"/>
                <a:gd name="T47" fmla="*/ 434 h 436"/>
                <a:gd name="T48" fmla="*/ 474 w 474"/>
                <a:gd name="T49" fmla="*/ 436 h 436"/>
                <a:gd name="T50" fmla="*/ 442 w 474"/>
                <a:gd name="T51" fmla="*/ 421 h 436"/>
                <a:gd name="T52" fmla="*/ 438 w 474"/>
                <a:gd name="T53" fmla="*/ 419 h 436"/>
                <a:gd name="T54" fmla="*/ 430 w 474"/>
                <a:gd name="T55" fmla="*/ 413 h 436"/>
                <a:gd name="T56" fmla="*/ 417 w 474"/>
                <a:gd name="T57" fmla="*/ 403 h 436"/>
                <a:gd name="T58" fmla="*/ 400 w 474"/>
                <a:gd name="T59" fmla="*/ 390 h 436"/>
                <a:gd name="T60" fmla="*/ 382 w 474"/>
                <a:gd name="T61" fmla="*/ 376 h 436"/>
                <a:gd name="T62" fmla="*/ 362 w 474"/>
                <a:gd name="T63" fmla="*/ 360 h 436"/>
                <a:gd name="T64" fmla="*/ 342 w 474"/>
                <a:gd name="T65" fmla="*/ 343 h 436"/>
                <a:gd name="T66" fmla="*/ 324 w 474"/>
                <a:gd name="T67" fmla="*/ 327 h 436"/>
                <a:gd name="T68" fmla="*/ 313 w 474"/>
                <a:gd name="T69" fmla="*/ 317 h 436"/>
                <a:gd name="T70" fmla="*/ 296 w 474"/>
                <a:gd name="T71" fmla="*/ 302 h 436"/>
                <a:gd name="T72" fmla="*/ 277 w 474"/>
                <a:gd name="T73" fmla="*/ 283 h 436"/>
                <a:gd name="T74" fmla="*/ 254 w 474"/>
                <a:gd name="T75" fmla="*/ 261 h 436"/>
                <a:gd name="T76" fmla="*/ 228 w 474"/>
                <a:gd name="T77" fmla="*/ 237 h 436"/>
                <a:gd name="T78" fmla="*/ 202 w 474"/>
                <a:gd name="T79" fmla="*/ 212 h 436"/>
                <a:gd name="T80" fmla="*/ 173 w 474"/>
                <a:gd name="T81" fmla="*/ 185 h 436"/>
                <a:gd name="T82" fmla="*/ 146 w 474"/>
                <a:gd name="T83" fmla="*/ 159 h 436"/>
                <a:gd name="T84" fmla="*/ 119 w 474"/>
                <a:gd name="T85" fmla="*/ 132 h 436"/>
                <a:gd name="T86" fmla="*/ 93 w 474"/>
                <a:gd name="T87" fmla="*/ 108 h 436"/>
                <a:gd name="T88" fmla="*/ 68 w 474"/>
                <a:gd name="T89" fmla="*/ 85 h 436"/>
                <a:gd name="T90" fmla="*/ 48 w 474"/>
                <a:gd name="T91" fmla="*/ 64 h 436"/>
                <a:gd name="T92" fmla="*/ 29 w 474"/>
                <a:gd name="T93" fmla="*/ 47 h 436"/>
                <a:gd name="T94" fmla="*/ 15 w 474"/>
                <a:gd name="T95" fmla="*/ 34 h 436"/>
                <a:gd name="T96" fmla="*/ 7 w 474"/>
                <a:gd name="T97" fmla="*/ 26 h 436"/>
                <a:gd name="T98" fmla="*/ 4 w 474"/>
                <a:gd name="T99" fmla="*/ 23 h 436"/>
                <a:gd name="T100" fmla="*/ 3 w 474"/>
                <a:gd name="T101" fmla="*/ 18 h 436"/>
                <a:gd name="T102" fmla="*/ 0 w 474"/>
                <a:gd name="T103" fmla="*/ 8 h 436"/>
                <a:gd name="T104" fmla="*/ 4 w 474"/>
                <a:gd name="T105" fmla="*/ 0 h 436"/>
                <a:gd name="T106" fmla="*/ 15 w 474"/>
                <a:gd name="T107" fmla="*/ 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4" h="436">
                  <a:moveTo>
                    <a:pt x="15" y="1"/>
                  </a:moveTo>
                  <a:lnTo>
                    <a:pt x="22" y="6"/>
                  </a:lnTo>
                  <a:lnTo>
                    <a:pt x="35" y="17"/>
                  </a:lnTo>
                  <a:lnTo>
                    <a:pt x="51" y="32"/>
                  </a:lnTo>
                  <a:lnTo>
                    <a:pt x="72" y="53"/>
                  </a:lnTo>
                  <a:lnTo>
                    <a:pt x="95" y="76"/>
                  </a:lnTo>
                  <a:lnTo>
                    <a:pt x="120" y="102"/>
                  </a:lnTo>
                  <a:lnTo>
                    <a:pt x="148" y="130"/>
                  </a:lnTo>
                  <a:lnTo>
                    <a:pt x="177" y="159"/>
                  </a:lnTo>
                  <a:lnTo>
                    <a:pt x="205" y="189"/>
                  </a:lnTo>
                  <a:lnTo>
                    <a:pt x="233" y="218"/>
                  </a:lnTo>
                  <a:lnTo>
                    <a:pt x="261" y="245"/>
                  </a:lnTo>
                  <a:lnTo>
                    <a:pt x="286" y="272"/>
                  </a:lnTo>
                  <a:lnTo>
                    <a:pt x="309" y="295"/>
                  </a:lnTo>
                  <a:lnTo>
                    <a:pt x="329" y="315"/>
                  </a:lnTo>
                  <a:lnTo>
                    <a:pt x="345" y="331"/>
                  </a:lnTo>
                  <a:lnTo>
                    <a:pt x="356" y="342"/>
                  </a:lnTo>
                  <a:lnTo>
                    <a:pt x="375" y="358"/>
                  </a:lnTo>
                  <a:lnTo>
                    <a:pt x="395" y="375"/>
                  </a:lnTo>
                  <a:lnTo>
                    <a:pt x="415" y="391"/>
                  </a:lnTo>
                  <a:lnTo>
                    <a:pt x="433" y="405"/>
                  </a:lnTo>
                  <a:lnTo>
                    <a:pt x="450" y="418"/>
                  </a:lnTo>
                  <a:lnTo>
                    <a:pt x="462" y="428"/>
                  </a:lnTo>
                  <a:lnTo>
                    <a:pt x="470" y="434"/>
                  </a:lnTo>
                  <a:lnTo>
                    <a:pt x="474" y="436"/>
                  </a:lnTo>
                  <a:lnTo>
                    <a:pt x="442" y="421"/>
                  </a:lnTo>
                  <a:lnTo>
                    <a:pt x="438" y="419"/>
                  </a:lnTo>
                  <a:lnTo>
                    <a:pt x="430" y="413"/>
                  </a:lnTo>
                  <a:lnTo>
                    <a:pt x="417" y="403"/>
                  </a:lnTo>
                  <a:lnTo>
                    <a:pt x="400" y="390"/>
                  </a:lnTo>
                  <a:lnTo>
                    <a:pt x="382" y="376"/>
                  </a:lnTo>
                  <a:lnTo>
                    <a:pt x="362" y="360"/>
                  </a:lnTo>
                  <a:lnTo>
                    <a:pt x="342" y="343"/>
                  </a:lnTo>
                  <a:lnTo>
                    <a:pt x="324" y="327"/>
                  </a:lnTo>
                  <a:lnTo>
                    <a:pt x="313" y="317"/>
                  </a:lnTo>
                  <a:lnTo>
                    <a:pt x="296" y="302"/>
                  </a:lnTo>
                  <a:lnTo>
                    <a:pt x="277" y="283"/>
                  </a:lnTo>
                  <a:lnTo>
                    <a:pt x="254" y="261"/>
                  </a:lnTo>
                  <a:lnTo>
                    <a:pt x="228" y="237"/>
                  </a:lnTo>
                  <a:lnTo>
                    <a:pt x="202" y="212"/>
                  </a:lnTo>
                  <a:lnTo>
                    <a:pt x="173" y="185"/>
                  </a:lnTo>
                  <a:lnTo>
                    <a:pt x="146" y="159"/>
                  </a:lnTo>
                  <a:lnTo>
                    <a:pt x="119" y="132"/>
                  </a:lnTo>
                  <a:lnTo>
                    <a:pt x="93" y="108"/>
                  </a:lnTo>
                  <a:lnTo>
                    <a:pt x="68" y="85"/>
                  </a:lnTo>
                  <a:lnTo>
                    <a:pt x="48" y="64"/>
                  </a:lnTo>
                  <a:lnTo>
                    <a:pt x="29" y="47"/>
                  </a:lnTo>
                  <a:lnTo>
                    <a:pt x="15" y="34"/>
                  </a:lnTo>
                  <a:lnTo>
                    <a:pt x="7" y="26"/>
                  </a:lnTo>
                  <a:lnTo>
                    <a:pt x="4" y="23"/>
                  </a:lnTo>
                  <a:lnTo>
                    <a:pt x="3" y="18"/>
                  </a:lnTo>
                  <a:lnTo>
                    <a:pt x="0" y="8"/>
                  </a:lnTo>
                  <a:lnTo>
                    <a:pt x="4" y="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7747002" y="4833140"/>
              <a:ext cx="495300" cy="503237"/>
            </a:xfrm>
            <a:custGeom>
              <a:avLst/>
              <a:gdLst>
                <a:gd name="T0" fmla="*/ 620 w 623"/>
                <a:gd name="T1" fmla="*/ 632 h 634"/>
                <a:gd name="T2" fmla="*/ 598 w 623"/>
                <a:gd name="T3" fmla="*/ 613 h 634"/>
                <a:gd name="T4" fmla="*/ 561 w 623"/>
                <a:gd name="T5" fmla="*/ 582 h 634"/>
                <a:gd name="T6" fmla="*/ 515 w 623"/>
                <a:gd name="T7" fmla="*/ 542 h 634"/>
                <a:gd name="T8" fmla="*/ 462 w 623"/>
                <a:gd name="T9" fmla="*/ 498 h 634"/>
                <a:gd name="T10" fmla="*/ 411 w 623"/>
                <a:gd name="T11" fmla="*/ 453 h 634"/>
                <a:gd name="T12" fmla="*/ 365 w 623"/>
                <a:gd name="T13" fmla="*/ 414 h 634"/>
                <a:gd name="T14" fmla="*/ 331 w 623"/>
                <a:gd name="T15" fmla="*/ 384 h 634"/>
                <a:gd name="T16" fmla="*/ 308 w 623"/>
                <a:gd name="T17" fmla="*/ 363 h 634"/>
                <a:gd name="T18" fmla="*/ 272 w 623"/>
                <a:gd name="T19" fmla="*/ 330 h 634"/>
                <a:gd name="T20" fmla="*/ 225 w 623"/>
                <a:gd name="T21" fmla="*/ 284 h 634"/>
                <a:gd name="T22" fmla="*/ 169 w 623"/>
                <a:gd name="T23" fmla="*/ 232 h 634"/>
                <a:gd name="T24" fmla="*/ 114 w 623"/>
                <a:gd name="T25" fmla="*/ 179 h 634"/>
                <a:gd name="T26" fmla="*/ 64 w 623"/>
                <a:gd name="T27" fmla="*/ 132 h 634"/>
                <a:gd name="T28" fmla="*/ 25 w 623"/>
                <a:gd name="T29" fmla="*/ 94 h 634"/>
                <a:gd name="T30" fmla="*/ 3 w 623"/>
                <a:gd name="T31" fmla="*/ 73 h 634"/>
                <a:gd name="T32" fmla="*/ 2 w 623"/>
                <a:gd name="T33" fmla="*/ 69 h 634"/>
                <a:gd name="T34" fmla="*/ 18 w 623"/>
                <a:gd name="T35" fmla="*/ 58 h 634"/>
                <a:gd name="T36" fmla="*/ 44 w 623"/>
                <a:gd name="T37" fmla="*/ 43 h 634"/>
                <a:gd name="T38" fmla="*/ 71 w 623"/>
                <a:gd name="T39" fmla="*/ 27 h 634"/>
                <a:gd name="T40" fmla="*/ 93 w 623"/>
                <a:gd name="T41" fmla="*/ 16 h 634"/>
                <a:gd name="T42" fmla="*/ 109 w 623"/>
                <a:gd name="T43" fmla="*/ 8 h 634"/>
                <a:gd name="T44" fmla="*/ 120 w 623"/>
                <a:gd name="T45" fmla="*/ 3 h 634"/>
                <a:gd name="T46" fmla="*/ 126 w 623"/>
                <a:gd name="T47" fmla="*/ 0 h 634"/>
                <a:gd name="T48" fmla="*/ 124 w 623"/>
                <a:gd name="T49" fmla="*/ 2 h 634"/>
                <a:gd name="T50" fmla="*/ 109 w 623"/>
                <a:gd name="T51" fmla="*/ 13 h 634"/>
                <a:gd name="T52" fmla="*/ 88 w 623"/>
                <a:gd name="T53" fmla="*/ 31 h 634"/>
                <a:gd name="T54" fmla="*/ 62 w 623"/>
                <a:gd name="T55" fmla="*/ 47 h 634"/>
                <a:gd name="T56" fmla="*/ 47 w 623"/>
                <a:gd name="T57" fmla="*/ 56 h 634"/>
                <a:gd name="T58" fmla="*/ 47 w 623"/>
                <a:gd name="T59" fmla="*/ 66 h 634"/>
                <a:gd name="T60" fmla="*/ 59 w 623"/>
                <a:gd name="T61" fmla="*/ 85 h 634"/>
                <a:gd name="T62" fmla="*/ 84 w 623"/>
                <a:gd name="T63" fmla="*/ 110 h 634"/>
                <a:gd name="T64" fmla="*/ 113 w 623"/>
                <a:gd name="T65" fmla="*/ 140 h 634"/>
                <a:gd name="T66" fmla="*/ 162 w 623"/>
                <a:gd name="T67" fmla="*/ 185 h 634"/>
                <a:gd name="T68" fmla="*/ 233 w 623"/>
                <a:gd name="T69" fmla="*/ 249 h 634"/>
                <a:gd name="T70" fmla="*/ 316 w 623"/>
                <a:gd name="T71" fmla="*/ 324 h 634"/>
                <a:gd name="T72" fmla="*/ 403 w 623"/>
                <a:gd name="T73" fmla="*/ 403 h 634"/>
                <a:gd name="T74" fmla="*/ 485 w 623"/>
                <a:gd name="T75" fmla="*/ 475 h 634"/>
                <a:gd name="T76" fmla="*/ 552 w 623"/>
                <a:gd name="T77" fmla="*/ 536 h 634"/>
                <a:gd name="T78" fmla="*/ 594 w 623"/>
                <a:gd name="T79" fmla="*/ 574 h 634"/>
                <a:gd name="T80" fmla="*/ 617 w 623"/>
                <a:gd name="T81" fmla="*/ 603 h 634"/>
                <a:gd name="T82" fmla="*/ 623 w 623"/>
                <a:gd name="T83" fmla="*/ 62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3" h="634">
                  <a:moveTo>
                    <a:pt x="622" y="634"/>
                  </a:moveTo>
                  <a:lnTo>
                    <a:pt x="620" y="632"/>
                  </a:lnTo>
                  <a:lnTo>
                    <a:pt x="610" y="625"/>
                  </a:lnTo>
                  <a:lnTo>
                    <a:pt x="598" y="613"/>
                  </a:lnTo>
                  <a:lnTo>
                    <a:pt x="582" y="599"/>
                  </a:lnTo>
                  <a:lnTo>
                    <a:pt x="561" y="582"/>
                  </a:lnTo>
                  <a:lnTo>
                    <a:pt x="539" y="564"/>
                  </a:lnTo>
                  <a:lnTo>
                    <a:pt x="515" y="542"/>
                  </a:lnTo>
                  <a:lnTo>
                    <a:pt x="488" y="520"/>
                  </a:lnTo>
                  <a:lnTo>
                    <a:pt x="462" y="498"/>
                  </a:lnTo>
                  <a:lnTo>
                    <a:pt x="436" y="475"/>
                  </a:lnTo>
                  <a:lnTo>
                    <a:pt x="411" y="453"/>
                  </a:lnTo>
                  <a:lnTo>
                    <a:pt x="387" y="433"/>
                  </a:lnTo>
                  <a:lnTo>
                    <a:pt x="365" y="414"/>
                  </a:lnTo>
                  <a:lnTo>
                    <a:pt x="346" y="398"/>
                  </a:lnTo>
                  <a:lnTo>
                    <a:pt x="331" y="384"/>
                  </a:lnTo>
                  <a:lnTo>
                    <a:pt x="319" y="374"/>
                  </a:lnTo>
                  <a:lnTo>
                    <a:pt x="308" y="363"/>
                  </a:lnTo>
                  <a:lnTo>
                    <a:pt x="291" y="349"/>
                  </a:lnTo>
                  <a:lnTo>
                    <a:pt x="272" y="330"/>
                  </a:lnTo>
                  <a:lnTo>
                    <a:pt x="249" y="308"/>
                  </a:lnTo>
                  <a:lnTo>
                    <a:pt x="225" y="284"/>
                  </a:lnTo>
                  <a:lnTo>
                    <a:pt x="197" y="259"/>
                  </a:lnTo>
                  <a:lnTo>
                    <a:pt x="169" y="232"/>
                  </a:lnTo>
                  <a:lnTo>
                    <a:pt x="142" y="206"/>
                  </a:lnTo>
                  <a:lnTo>
                    <a:pt x="114" y="179"/>
                  </a:lnTo>
                  <a:lnTo>
                    <a:pt x="89" y="155"/>
                  </a:lnTo>
                  <a:lnTo>
                    <a:pt x="64" y="132"/>
                  </a:lnTo>
                  <a:lnTo>
                    <a:pt x="44" y="111"/>
                  </a:lnTo>
                  <a:lnTo>
                    <a:pt x="25" y="94"/>
                  </a:lnTo>
                  <a:lnTo>
                    <a:pt x="12" y="81"/>
                  </a:lnTo>
                  <a:lnTo>
                    <a:pt x="3" y="73"/>
                  </a:lnTo>
                  <a:lnTo>
                    <a:pt x="0" y="70"/>
                  </a:lnTo>
                  <a:lnTo>
                    <a:pt x="2" y="69"/>
                  </a:lnTo>
                  <a:lnTo>
                    <a:pt x="9" y="64"/>
                  </a:lnTo>
                  <a:lnTo>
                    <a:pt x="18" y="58"/>
                  </a:lnTo>
                  <a:lnTo>
                    <a:pt x="31" y="51"/>
                  </a:lnTo>
                  <a:lnTo>
                    <a:pt x="44" y="43"/>
                  </a:lnTo>
                  <a:lnTo>
                    <a:pt x="59" y="35"/>
                  </a:lnTo>
                  <a:lnTo>
                    <a:pt x="71" y="27"/>
                  </a:lnTo>
                  <a:lnTo>
                    <a:pt x="84" y="20"/>
                  </a:lnTo>
                  <a:lnTo>
                    <a:pt x="93" y="16"/>
                  </a:lnTo>
                  <a:lnTo>
                    <a:pt x="101" y="12"/>
                  </a:lnTo>
                  <a:lnTo>
                    <a:pt x="109" y="8"/>
                  </a:lnTo>
                  <a:lnTo>
                    <a:pt x="115" y="5"/>
                  </a:lnTo>
                  <a:lnTo>
                    <a:pt x="120" y="3"/>
                  </a:lnTo>
                  <a:lnTo>
                    <a:pt x="123" y="1"/>
                  </a:lnTo>
                  <a:lnTo>
                    <a:pt x="126" y="0"/>
                  </a:lnTo>
                  <a:lnTo>
                    <a:pt x="127" y="0"/>
                  </a:lnTo>
                  <a:lnTo>
                    <a:pt x="124" y="2"/>
                  </a:lnTo>
                  <a:lnTo>
                    <a:pt x="119" y="7"/>
                  </a:lnTo>
                  <a:lnTo>
                    <a:pt x="109" y="13"/>
                  </a:lnTo>
                  <a:lnTo>
                    <a:pt x="99" y="23"/>
                  </a:lnTo>
                  <a:lnTo>
                    <a:pt x="88" y="31"/>
                  </a:lnTo>
                  <a:lnTo>
                    <a:pt x="75" y="40"/>
                  </a:lnTo>
                  <a:lnTo>
                    <a:pt x="62" y="47"/>
                  </a:lnTo>
                  <a:lnTo>
                    <a:pt x="52" y="53"/>
                  </a:lnTo>
                  <a:lnTo>
                    <a:pt x="47" y="56"/>
                  </a:lnTo>
                  <a:lnTo>
                    <a:pt x="45" y="61"/>
                  </a:lnTo>
                  <a:lnTo>
                    <a:pt x="47" y="66"/>
                  </a:lnTo>
                  <a:lnTo>
                    <a:pt x="52" y="75"/>
                  </a:lnTo>
                  <a:lnTo>
                    <a:pt x="59" y="85"/>
                  </a:lnTo>
                  <a:lnTo>
                    <a:pt x="70" y="96"/>
                  </a:lnTo>
                  <a:lnTo>
                    <a:pt x="84" y="110"/>
                  </a:lnTo>
                  <a:lnTo>
                    <a:pt x="100" y="127"/>
                  </a:lnTo>
                  <a:lnTo>
                    <a:pt x="113" y="140"/>
                  </a:lnTo>
                  <a:lnTo>
                    <a:pt x="135" y="160"/>
                  </a:lnTo>
                  <a:lnTo>
                    <a:pt x="162" y="185"/>
                  </a:lnTo>
                  <a:lnTo>
                    <a:pt x="195" y="215"/>
                  </a:lnTo>
                  <a:lnTo>
                    <a:pt x="233" y="249"/>
                  </a:lnTo>
                  <a:lnTo>
                    <a:pt x="273" y="286"/>
                  </a:lnTo>
                  <a:lnTo>
                    <a:pt x="316" y="324"/>
                  </a:lnTo>
                  <a:lnTo>
                    <a:pt x="359" y="363"/>
                  </a:lnTo>
                  <a:lnTo>
                    <a:pt x="403" y="403"/>
                  </a:lnTo>
                  <a:lnTo>
                    <a:pt x="445" y="441"/>
                  </a:lnTo>
                  <a:lnTo>
                    <a:pt x="485" y="475"/>
                  </a:lnTo>
                  <a:lnTo>
                    <a:pt x="521" y="507"/>
                  </a:lnTo>
                  <a:lnTo>
                    <a:pt x="552" y="536"/>
                  </a:lnTo>
                  <a:lnTo>
                    <a:pt x="576" y="558"/>
                  </a:lnTo>
                  <a:lnTo>
                    <a:pt x="594" y="574"/>
                  </a:lnTo>
                  <a:lnTo>
                    <a:pt x="603" y="583"/>
                  </a:lnTo>
                  <a:lnTo>
                    <a:pt x="617" y="603"/>
                  </a:lnTo>
                  <a:lnTo>
                    <a:pt x="623" y="619"/>
                  </a:lnTo>
                  <a:lnTo>
                    <a:pt x="623" y="629"/>
                  </a:lnTo>
                  <a:lnTo>
                    <a:pt x="622" y="6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7839077" y="4749003"/>
              <a:ext cx="53975" cy="141287"/>
            </a:xfrm>
            <a:custGeom>
              <a:avLst/>
              <a:gdLst>
                <a:gd name="T0" fmla="*/ 11 w 67"/>
                <a:gd name="T1" fmla="*/ 176 h 176"/>
                <a:gd name="T2" fmla="*/ 12 w 67"/>
                <a:gd name="T3" fmla="*/ 174 h 176"/>
                <a:gd name="T4" fmla="*/ 15 w 67"/>
                <a:gd name="T5" fmla="*/ 169 h 176"/>
                <a:gd name="T6" fmla="*/ 21 w 67"/>
                <a:gd name="T7" fmla="*/ 162 h 176"/>
                <a:gd name="T8" fmla="*/ 28 w 67"/>
                <a:gd name="T9" fmla="*/ 153 h 176"/>
                <a:gd name="T10" fmla="*/ 35 w 67"/>
                <a:gd name="T11" fmla="*/ 143 h 176"/>
                <a:gd name="T12" fmla="*/ 42 w 67"/>
                <a:gd name="T13" fmla="*/ 132 h 176"/>
                <a:gd name="T14" fmla="*/ 46 w 67"/>
                <a:gd name="T15" fmla="*/ 122 h 176"/>
                <a:gd name="T16" fmla="*/ 51 w 67"/>
                <a:gd name="T17" fmla="*/ 113 h 176"/>
                <a:gd name="T18" fmla="*/ 60 w 67"/>
                <a:gd name="T19" fmla="*/ 86 h 176"/>
                <a:gd name="T20" fmla="*/ 65 w 67"/>
                <a:gd name="T21" fmla="*/ 67 h 176"/>
                <a:gd name="T22" fmla="*/ 66 w 67"/>
                <a:gd name="T23" fmla="*/ 53 h 176"/>
                <a:gd name="T24" fmla="*/ 67 w 67"/>
                <a:gd name="T25" fmla="*/ 40 h 176"/>
                <a:gd name="T26" fmla="*/ 65 w 67"/>
                <a:gd name="T27" fmla="*/ 28 h 176"/>
                <a:gd name="T28" fmla="*/ 60 w 67"/>
                <a:gd name="T29" fmla="*/ 14 h 176"/>
                <a:gd name="T30" fmla="*/ 54 w 67"/>
                <a:gd name="T31" fmla="*/ 3 h 176"/>
                <a:gd name="T32" fmla="*/ 52 w 67"/>
                <a:gd name="T33" fmla="*/ 0 h 176"/>
                <a:gd name="T34" fmla="*/ 52 w 67"/>
                <a:gd name="T35" fmla="*/ 9 h 176"/>
                <a:gd name="T36" fmla="*/ 52 w 67"/>
                <a:gd name="T37" fmla="*/ 31 h 176"/>
                <a:gd name="T38" fmla="*/ 49 w 67"/>
                <a:gd name="T39" fmla="*/ 62 h 176"/>
                <a:gd name="T40" fmla="*/ 39 w 67"/>
                <a:gd name="T41" fmla="*/ 94 h 176"/>
                <a:gd name="T42" fmla="*/ 36 w 67"/>
                <a:gd name="T43" fmla="*/ 104 h 176"/>
                <a:gd name="T44" fmla="*/ 30 w 67"/>
                <a:gd name="T45" fmla="*/ 114 h 176"/>
                <a:gd name="T46" fmla="*/ 23 w 67"/>
                <a:gd name="T47" fmla="*/ 124 h 176"/>
                <a:gd name="T48" fmla="*/ 16 w 67"/>
                <a:gd name="T49" fmla="*/ 135 h 176"/>
                <a:gd name="T50" fmla="*/ 11 w 67"/>
                <a:gd name="T51" fmla="*/ 144 h 176"/>
                <a:gd name="T52" fmla="*/ 5 w 67"/>
                <a:gd name="T53" fmla="*/ 151 h 176"/>
                <a:gd name="T54" fmla="*/ 1 w 67"/>
                <a:gd name="T55" fmla="*/ 155 h 176"/>
                <a:gd name="T56" fmla="*/ 0 w 67"/>
                <a:gd name="T57" fmla="*/ 158 h 176"/>
                <a:gd name="T58" fmla="*/ 11 w 67"/>
                <a:gd name="T5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76">
                  <a:moveTo>
                    <a:pt x="11" y="176"/>
                  </a:moveTo>
                  <a:lnTo>
                    <a:pt x="12" y="174"/>
                  </a:lnTo>
                  <a:lnTo>
                    <a:pt x="15" y="169"/>
                  </a:lnTo>
                  <a:lnTo>
                    <a:pt x="21" y="162"/>
                  </a:lnTo>
                  <a:lnTo>
                    <a:pt x="28" y="153"/>
                  </a:lnTo>
                  <a:lnTo>
                    <a:pt x="35" y="143"/>
                  </a:lnTo>
                  <a:lnTo>
                    <a:pt x="42" y="132"/>
                  </a:lnTo>
                  <a:lnTo>
                    <a:pt x="46" y="122"/>
                  </a:lnTo>
                  <a:lnTo>
                    <a:pt x="51" y="113"/>
                  </a:lnTo>
                  <a:lnTo>
                    <a:pt x="60" y="86"/>
                  </a:lnTo>
                  <a:lnTo>
                    <a:pt x="65" y="67"/>
                  </a:lnTo>
                  <a:lnTo>
                    <a:pt x="66" y="53"/>
                  </a:lnTo>
                  <a:lnTo>
                    <a:pt x="67" y="40"/>
                  </a:lnTo>
                  <a:lnTo>
                    <a:pt x="65" y="28"/>
                  </a:lnTo>
                  <a:lnTo>
                    <a:pt x="60" y="14"/>
                  </a:lnTo>
                  <a:lnTo>
                    <a:pt x="54" y="3"/>
                  </a:lnTo>
                  <a:lnTo>
                    <a:pt x="52" y="0"/>
                  </a:lnTo>
                  <a:lnTo>
                    <a:pt x="52" y="9"/>
                  </a:lnTo>
                  <a:lnTo>
                    <a:pt x="52" y="31"/>
                  </a:lnTo>
                  <a:lnTo>
                    <a:pt x="49" y="62"/>
                  </a:lnTo>
                  <a:lnTo>
                    <a:pt x="39" y="94"/>
                  </a:lnTo>
                  <a:lnTo>
                    <a:pt x="36" y="104"/>
                  </a:lnTo>
                  <a:lnTo>
                    <a:pt x="30" y="114"/>
                  </a:lnTo>
                  <a:lnTo>
                    <a:pt x="23" y="124"/>
                  </a:lnTo>
                  <a:lnTo>
                    <a:pt x="16" y="135"/>
                  </a:lnTo>
                  <a:lnTo>
                    <a:pt x="11" y="144"/>
                  </a:lnTo>
                  <a:lnTo>
                    <a:pt x="5" y="151"/>
                  </a:lnTo>
                  <a:lnTo>
                    <a:pt x="1" y="155"/>
                  </a:lnTo>
                  <a:lnTo>
                    <a:pt x="0" y="158"/>
                  </a:lnTo>
                  <a:lnTo>
                    <a:pt x="11"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8307390" y="5080790"/>
              <a:ext cx="174625" cy="79375"/>
            </a:xfrm>
            <a:custGeom>
              <a:avLst/>
              <a:gdLst>
                <a:gd name="T0" fmla="*/ 0 w 220"/>
                <a:gd name="T1" fmla="*/ 100 h 100"/>
                <a:gd name="T2" fmla="*/ 1 w 220"/>
                <a:gd name="T3" fmla="*/ 100 h 100"/>
                <a:gd name="T4" fmla="*/ 6 w 220"/>
                <a:gd name="T5" fmla="*/ 99 h 100"/>
                <a:gd name="T6" fmla="*/ 13 w 220"/>
                <a:gd name="T7" fmla="*/ 97 h 100"/>
                <a:gd name="T8" fmla="*/ 23 w 220"/>
                <a:gd name="T9" fmla="*/ 93 h 100"/>
                <a:gd name="T10" fmla="*/ 35 w 220"/>
                <a:gd name="T11" fmla="*/ 88 h 100"/>
                <a:gd name="T12" fmla="*/ 50 w 220"/>
                <a:gd name="T13" fmla="*/ 83 h 100"/>
                <a:gd name="T14" fmla="*/ 66 w 220"/>
                <a:gd name="T15" fmla="*/ 76 h 100"/>
                <a:gd name="T16" fmla="*/ 84 w 220"/>
                <a:gd name="T17" fmla="*/ 68 h 100"/>
                <a:gd name="T18" fmla="*/ 105 w 220"/>
                <a:gd name="T19" fmla="*/ 57 h 100"/>
                <a:gd name="T20" fmla="*/ 127 w 220"/>
                <a:gd name="T21" fmla="*/ 47 h 100"/>
                <a:gd name="T22" fmla="*/ 150 w 220"/>
                <a:gd name="T23" fmla="*/ 36 h 100"/>
                <a:gd name="T24" fmla="*/ 172 w 220"/>
                <a:gd name="T25" fmla="*/ 25 h 100"/>
                <a:gd name="T26" fmla="*/ 191 w 220"/>
                <a:gd name="T27" fmla="*/ 15 h 100"/>
                <a:gd name="T28" fmla="*/ 206 w 220"/>
                <a:gd name="T29" fmla="*/ 7 h 100"/>
                <a:gd name="T30" fmla="*/ 217 w 220"/>
                <a:gd name="T31" fmla="*/ 2 h 100"/>
                <a:gd name="T32" fmla="*/ 220 w 220"/>
                <a:gd name="T33" fmla="*/ 0 h 100"/>
                <a:gd name="T34" fmla="*/ 217 w 220"/>
                <a:gd name="T35" fmla="*/ 11 h 100"/>
                <a:gd name="T36" fmla="*/ 213 w 220"/>
                <a:gd name="T37" fmla="*/ 14 h 100"/>
                <a:gd name="T38" fmla="*/ 205 w 220"/>
                <a:gd name="T39" fmla="*/ 18 h 100"/>
                <a:gd name="T40" fmla="*/ 192 w 220"/>
                <a:gd name="T41" fmla="*/ 25 h 100"/>
                <a:gd name="T42" fmla="*/ 176 w 220"/>
                <a:gd name="T43" fmla="*/ 34 h 100"/>
                <a:gd name="T44" fmla="*/ 158 w 220"/>
                <a:gd name="T45" fmla="*/ 45 h 100"/>
                <a:gd name="T46" fmla="*/ 137 w 220"/>
                <a:gd name="T47" fmla="*/ 55 h 100"/>
                <a:gd name="T48" fmla="*/ 116 w 220"/>
                <a:gd name="T49" fmla="*/ 67 h 100"/>
                <a:gd name="T50" fmla="*/ 97 w 220"/>
                <a:gd name="T51" fmla="*/ 76 h 100"/>
                <a:gd name="T52" fmla="*/ 78 w 220"/>
                <a:gd name="T53" fmla="*/ 84 h 100"/>
                <a:gd name="T54" fmla="*/ 62 w 220"/>
                <a:gd name="T55" fmla="*/ 90 h 100"/>
                <a:gd name="T56" fmla="*/ 48 w 220"/>
                <a:gd name="T57" fmla="*/ 94 h 100"/>
                <a:gd name="T58" fmla="*/ 37 w 220"/>
                <a:gd name="T59" fmla="*/ 97 h 100"/>
                <a:gd name="T60" fmla="*/ 26 w 220"/>
                <a:gd name="T61" fmla="*/ 99 h 100"/>
                <a:gd name="T62" fmla="*/ 16 w 220"/>
                <a:gd name="T63" fmla="*/ 100 h 100"/>
                <a:gd name="T64" fmla="*/ 8 w 220"/>
                <a:gd name="T65" fmla="*/ 100 h 100"/>
                <a:gd name="T66" fmla="*/ 0 w 220"/>
                <a:gd name="T6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 h="100">
                  <a:moveTo>
                    <a:pt x="0" y="100"/>
                  </a:moveTo>
                  <a:lnTo>
                    <a:pt x="1" y="100"/>
                  </a:lnTo>
                  <a:lnTo>
                    <a:pt x="6" y="99"/>
                  </a:lnTo>
                  <a:lnTo>
                    <a:pt x="13" y="97"/>
                  </a:lnTo>
                  <a:lnTo>
                    <a:pt x="23" y="93"/>
                  </a:lnTo>
                  <a:lnTo>
                    <a:pt x="35" y="88"/>
                  </a:lnTo>
                  <a:lnTo>
                    <a:pt x="50" y="83"/>
                  </a:lnTo>
                  <a:lnTo>
                    <a:pt x="66" y="76"/>
                  </a:lnTo>
                  <a:lnTo>
                    <a:pt x="84" y="68"/>
                  </a:lnTo>
                  <a:lnTo>
                    <a:pt x="105" y="57"/>
                  </a:lnTo>
                  <a:lnTo>
                    <a:pt x="127" y="47"/>
                  </a:lnTo>
                  <a:lnTo>
                    <a:pt x="150" y="36"/>
                  </a:lnTo>
                  <a:lnTo>
                    <a:pt x="172" y="25"/>
                  </a:lnTo>
                  <a:lnTo>
                    <a:pt x="191" y="15"/>
                  </a:lnTo>
                  <a:lnTo>
                    <a:pt x="206" y="7"/>
                  </a:lnTo>
                  <a:lnTo>
                    <a:pt x="217" y="2"/>
                  </a:lnTo>
                  <a:lnTo>
                    <a:pt x="220" y="0"/>
                  </a:lnTo>
                  <a:lnTo>
                    <a:pt x="217" y="11"/>
                  </a:lnTo>
                  <a:lnTo>
                    <a:pt x="213" y="14"/>
                  </a:lnTo>
                  <a:lnTo>
                    <a:pt x="205" y="18"/>
                  </a:lnTo>
                  <a:lnTo>
                    <a:pt x="192" y="25"/>
                  </a:lnTo>
                  <a:lnTo>
                    <a:pt x="176" y="34"/>
                  </a:lnTo>
                  <a:lnTo>
                    <a:pt x="158" y="45"/>
                  </a:lnTo>
                  <a:lnTo>
                    <a:pt x="137" y="55"/>
                  </a:lnTo>
                  <a:lnTo>
                    <a:pt x="116" y="67"/>
                  </a:lnTo>
                  <a:lnTo>
                    <a:pt x="97" y="76"/>
                  </a:lnTo>
                  <a:lnTo>
                    <a:pt x="78" y="84"/>
                  </a:lnTo>
                  <a:lnTo>
                    <a:pt x="62" y="90"/>
                  </a:lnTo>
                  <a:lnTo>
                    <a:pt x="48" y="94"/>
                  </a:lnTo>
                  <a:lnTo>
                    <a:pt x="37" y="97"/>
                  </a:lnTo>
                  <a:lnTo>
                    <a:pt x="26" y="99"/>
                  </a:lnTo>
                  <a:lnTo>
                    <a:pt x="16" y="100"/>
                  </a:lnTo>
                  <a:lnTo>
                    <a:pt x="8" y="100"/>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8408990" y="4441028"/>
              <a:ext cx="382588" cy="173037"/>
            </a:xfrm>
            <a:custGeom>
              <a:avLst/>
              <a:gdLst>
                <a:gd name="T0" fmla="*/ 1 w 481"/>
                <a:gd name="T1" fmla="*/ 195 h 216"/>
                <a:gd name="T2" fmla="*/ 11 w 481"/>
                <a:gd name="T3" fmla="*/ 169 h 216"/>
                <a:gd name="T4" fmla="*/ 37 w 481"/>
                <a:gd name="T5" fmla="*/ 131 h 216"/>
                <a:gd name="T6" fmla="*/ 83 w 481"/>
                <a:gd name="T7" fmla="*/ 91 h 216"/>
                <a:gd name="T8" fmla="*/ 132 w 481"/>
                <a:gd name="T9" fmla="*/ 67 h 216"/>
                <a:gd name="T10" fmla="*/ 164 w 481"/>
                <a:gd name="T11" fmla="*/ 56 h 216"/>
                <a:gd name="T12" fmla="*/ 195 w 481"/>
                <a:gd name="T13" fmla="*/ 47 h 216"/>
                <a:gd name="T14" fmla="*/ 226 w 481"/>
                <a:gd name="T15" fmla="*/ 40 h 216"/>
                <a:gd name="T16" fmla="*/ 257 w 481"/>
                <a:gd name="T17" fmla="*/ 33 h 216"/>
                <a:gd name="T18" fmla="*/ 289 w 481"/>
                <a:gd name="T19" fmla="*/ 29 h 216"/>
                <a:gd name="T20" fmla="*/ 322 w 481"/>
                <a:gd name="T21" fmla="*/ 24 h 216"/>
                <a:gd name="T22" fmla="*/ 356 w 481"/>
                <a:gd name="T23" fmla="*/ 20 h 216"/>
                <a:gd name="T24" fmla="*/ 400 w 481"/>
                <a:gd name="T25" fmla="*/ 14 h 216"/>
                <a:gd name="T26" fmla="*/ 433 w 481"/>
                <a:gd name="T27" fmla="*/ 10 h 216"/>
                <a:gd name="T28" fmla="*/ 453 w 481"/>
                <a:gd name="T29" fmla="*/ 8 h 216"/>
                <a:gd name="T30" fmla="*/ 470 w 481"/>
                <a:gd name="T31" fmla="*/ 3 h 216"/>
                <a:gd name="T32" fmla="*/ 481 w 481"/>
                <a:gd name="T33" fmla="*/ 18 h 216"/>
                <a:gd name="T34" fmla="*/ 461 w 481"/>
                <a:gd name="T35" fmla="*/ 25 h 216"/>
                <a:gd name="T36" fmla="*/ 445 w 481"/>
                <a:gd name="T37" fmla="*/ 29 h 216"/>
                <a:gd name="T38" fmla="*/ 419 w 481"/>
                <a:gd name="T39" fmla="*/ 31 h 216"/>
                <a:gd name="T40" fmla="*/ 373 w 481"/>
                <a:gd name="T41" fmla="*/ 37 h 216"/>
                <a:gd name="T42" fmla="*/ 339 w 481"/>
                <a:gd name="T43" fmla="*/ 41 h 216"/>
                <a:gd name="T44" fmla="*/ 305 w 481"/>
                <a:gd name="T45" fmla="*/ 45 h 216"/>
                <a:gd name="T46" fmla="*/ 273 w 481"/>
                <a:gd name="T47" fmla="*/ 49 h 216"/>
                <a:gd name="T48" fmla="*/ 241 w 481"/>
                <a:gd name="T49" fmla="*/ 55 h 216"/>
                <a:gd name="T50" fmla="*/ 210 w 481"/>
                <a:gd name="T51" fmla="*/ 62 h 216"/>
                <a:gd name="T52" fmla="*/ 177 w 481"/>
                <a:gd name="T53" fmla="*/ 70 h 216"/>
                <a:gd name="T54" fmla="*/ 146 w 481"/>
                <a:gd name="T55" fmla="*/ 79 h 216"/>
                <a:gd name="T56" fmla="*/ 115 w 481"/>
                <a:gd name="T57" fmla="*/ 92 h 216"/>
                <a:gd name="T58" fmla="*/ 58 w 481"/>
                <a:gd name="T59" fmla="*/ 129 h 216"/>
                <a:gd name="T60" fmla="*/ 26 w 481"/>
                <a:gd name="T61" fmla="*/ 170 h 216"/>
                <a:gd name="T62" fmla="*/ 13 w 481"/>
                <a:gd name="T63" fmla="*/ 203 h 216"/>
                <a:gd name="T64" fmla="*/ 10 w 481"/>
                <a:gd name="T6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1" h="216">
                  <a:moveTo>
                    <a:pt x="0" y="198"/>
                  </a:moveTo>
                  <a:lnTo>
                    <a:pt x="1" y="195"/>
                  </a:lnTo>
                  <a:lnTo>
                    <a:pt x="5" y="184"/>
                  </a:lnTo>
                  <a:lnTo>
                    <a:pt x="11" y="169"/>
                  </a:lnTo>
                  <a:lnTo>
                    <a:pt x="22" y="151"/>
                  </a:lnTo>
                  <a:lnTo>
                    <a:pt x="37" y="131"/>
                  </a:lnTo>
                  <a:lnTo>
                    <a:pt x="56" y="110"/>
                  </a:lnTo>
                  <a:lnTo>
                    <a:pt x="83" y="91"/>
                  </a:lnTo>
                  <a:lnTo>
                    <a:pt x="116" y="74"/>
                  </a:lnTo>
                  <a:lnTo>
                    <a:pt x="132" y="67"/>
                  </a:lnTo>
                  <a:lnTo>
                    <a:pt x="147" y="61"/>
                  </a:lnTo>
                  <a:lnTo>
                    <a:pt x="164" y="56"/>
                  </a:lnTo>
                  <a:lnTo>
                    <a:pt x="178" y="52"/>
                  </a:lnTo>
                  <a:lnTo>
                    <a:pt x="195" y="47"/>
                  </a:lnTo>
                  <a:lnTo>
                    <a:pt x="210" y="44"/>
                  </a:lnTo>
                  <a:lnTo>
                    <a:pt x="226" y="40"/>
                  </a:lnTo>
                  <a:lnTo>
                    <a:pt x="242" y="37"/>
                  </a:lnTo>
                  <a:lnTo>
                    <a:pt x="257" y="33"/>
                  </a:lnTo>
                  <a:lnTo>
                    <a:pt x="273" y="31"/>
                  </a:lnTo>
                  <a:lnTo>
                    <a:pt x="289" y="29"/>
                  </a:lnTo>
                  <a:lnTo>
                    <a:pt x="305" y="26"/>
                  </a:lnTo>
                  <a:lnTo>
                    <a:pt x="322" y="24"/>
                  </a:lnTo>
                  <a:lnTo>
                    <a:pt x="339" y="22"/>
                  </a:lnTo>
                  <a:lnTo>
                    <a:pt x="356" y="20"/>
                  </a:lnTo>
                  <a:lnTo>
                    <a:pt x="373" y="17"/>
                  </a:lnTo>
                  <a:lnTo>
                    <a:pt x="400" y="14"/>
                  </a:lnTo>
                  <a:lnTo>
                    <a:pt x="419" y="13"/>
                  </a:lnTo>
                  <a:lnTo>
                    <a:pt x="433" y="10"/>
                  </a:lnTo>
                  <a:lnTo>
                    <a:pt x="445" y="9"/>
                  </a:lnTo>
                  <a:lnTo>
                    <a:pt x="453" y="8"/>
                  </a:lnTo>
                  <a:lnTo>
                    <a:pt x="461" y="6"/>
                  </a:lnTo>
                  <a:lnTo>
                    <a:pt x="470" y="3"/>
                  </a:lnTo>
                  <a:lnTo>
                    <a:pt x="481" y="0"/>
                  </a:lnTo>
                  <a:lnTo>
                    <a:pt x="481" y="18"/>
                  </a:lnTo>
                  <a:lnTo>
                    <a:pt x="470" y="22"/>
                  </a:lnTo>
                  <a:lnTo>
                    <a:pt x="461" y="25"/>
                  </a:lnTo>
                  <a:lnTo>
                    <a:pt x="453" y="28"/>
                  </a:lnTo>
                  <a:lnTo>
                    <a:pt x="445" y="29"/>
                  </a:lnTo>
                  <a:lnTo>
                    <a:pt x="433" y="30"/>
                  </a:lnTo>
                  <a:lnTo>
                    <a:pt x="419" y="31"/>
                  </a:lnTo>
                  <a:lnTo>
                    <a:pt x="400" y="33"/>
                  </a:lnTo>
                  <a:lnTo>
                    <a:pt x="373" y="37"/>
                  </a:lnTo>
                  <a:lnTo>
                    <a:pt x="356" y="39"/>
                  </a:lnTo>
                  <a:lnTo>
                    <a:pt x="339" y="41"/>
                  </a:lnTo>
                  <a:lnTo>
                    <a:pt x="322" y="43"/>
                  </a:lnTo>
                  <a:lnTo>
                    <a:pt x="305" y="45"/>
                  </a:lnTo>
                  <a:lnTo>
                    <a:pt x="289" y="47"/>
                  </a:lnTo>
                  <a:lnTo>
                    <a:pt x="273" y="49"/>
                  </a:lnTo>
                  <a:lnTo>
                    <a:pt x="257" y="53"/>
                  </a:lnTo>
                  <a:lnTo>
                    <a:pt x="241" y="55"/>
                  </a:lnTo>
                  <a:lnTo>
                    <a:pt x="225" y="59"/>
                  </a:lnTo>
                  <a:lnTo>
                    <a:pt x="210" y="62"/>
                  </a:lnTo>
                  <a:lnTo>
                    <a:pt x="193" y="66"/>
                  </a:lnTo>
                  <a:lnTo>
                    <a:pt x="177" y="70"/>
                  </a:lnTo>
                  <a:lnTo>
                    <a:pt x="162" y="75"/>
                  </a:lnTo>
                  <a:lnTo>
                    <a:pt x="146" y="79"/>
                  </a:lnTo>
                  <a:lnTo>
                    <a:pt x="131" y="85"/>
                  </a:lnTo>
                  <a:lnTo>
                    <a:pt x="115" y="92"/>
                  </a:lnTo>
                  <a:lnTo>
                    <a:pt x="83" y="109"/>
                  </a:lnTo>
                  <a:lnTo>
                    <a:pt x="58" y="129"/>
                  </a:lnTo>
                  <a:lnTo>
                    <a:pt x="39" y="150"/>
                  </a:lnTo>
                  <a:lnTo>
                    <a:pt x="26" y="170"/>
                  </a:lnTo>
                  <a:lnTo>
                    <a:pt x="18" y="189"/>
                  </a:lnTo>
                  <a:lnTo>
                    <a:pt x="13" y="203"/>
                  </a:lnTo>
                  <a:lnTo>
                    <a:pt x="10" y="213"/>
                  </a:lnTo>
                  <a:lnTo>
                    <a:pt x="10" y="216"/>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p:nvSpPr>
          <p:spPr bwMode="auto">
            <a:xfrm>
              <a:off x="8231190" y="4826790"/>
              <a:ext cx="1303338" cy="509587"/>
            </a:xfrm>
            <a:custGeom>
              <a:avLst/>
              <a:gdLst>
                <a:gd name="T0" fmla="*/ 20 w 1643"/>
                <a:gd name="T1" fmla="*/ 639 h 641"/>
                <a:gd name="T2" fmla="*/ 53 w 1643"/>
                <a:gd name="T3" fmla="*/ 626 h 641"/>
                <a:gd name="T4" fmla="*/ 110 w 1643"/>
                <a:gd name="T5" fmla="*/ 605 h 641"/>
                <a:gd name="T6" fmla="*/ 186 w 1643"/>
                <a:gd name="T7" fmla="*/ 577 h 641"/>
                <a:gd name="T8" fmla="*/ 274 w 1643"/>
                <a:gd name="T9" fmla="*/ 543 h 641"/>
                <a:gd name="T10" fmla="*/ 373 w 1643"/>
                <a:gd name="T11" fmla="*/ 506 h 641"/>
                <a:gd name="T12" fmla="*/ 476 w 1643"/>
                <a:gd name="T13" fmla="*/ 467 h 641"/>
                <a:gd name="T14" fmla="*/ 577 w 1643"/>
                <a:gd name="T15" fmla="*/ 428 h 641"/>
                <a:gd name="T16" fmla="*/ 674 w 1643"/>
                <a:gd name="T17" fmla="*/ 390 h 641"/>
                <a:gd name="T18" fmla="*/ 760 w 1643"/>
                <a:gd name="T19" fmla="*/ 357 h 641"/>
                <a:gd name="T20" fmla="*/ 831 w 1643"/>
                <a:gd name="T21" fmla="*/ 328 h 641"/>
                <a:gd name="T22" fmla="*/ 888 w 1643"/>
                <a:gd name="T23" fmla="*/ 305 h 641"/>
                <a:gd name="T24" fmla="*/ 965 w 1643"/>
                <a:gd name="T25" fmla="*/ 275 h 641"/>
                <a:gd name="T26" fmla="*/ 1058 w 1643"/>
                <a:gd name="T27" fmla="*/ 240 h 641"/>
                <a:gd name="T28" fmla="*/ 1158 w 1643"/>
                <a:gd name="T29" fmla="*/ 202 h 641"/>
                <a:gd name="T30" fmla="*/ 1261 w 1643"/>
                <a:gd name="T31" fmla="*/ 164 h 641"/>
                <a:gd name="T32" fmla="*/ 1363 w 1643"/>
                <a:gd name="T33" fmla="*/ 128 h 641"/>
                <a:gd name="T34" fmla="*/ 1455 w 1643"/>
                <a:gd name="T35" fmla="*/ 94 h 641"/>
                <a:gd name="T36" fmla="*/ 1534 w 1643"/>
                <a:gd name="T37" fmla="*/ 64 h 641"/>
                <a:gd name="T38" fmla="*/ 1595 w 1643"/>
                <a:gd name="T39" fmla="*/ 42 h 641"/>
                <a:gd name="T40" fmla="*/ 1631 w 1643"/>
                <a:gd name="T41" fmla="*/ 30 h 641"/>
                <a:gd name="T42" fmla="*/ 1643 w 1643"/>
                <a:gd name="T43" fmla="*/ 0 h 641"/>
                <a:gd name="T44" fmla="*/ 1626 w 1643"/>
                <a:gd name="T45" fmla="*/ 6 h 641"/>
                <a:gd name="T46" fmla="*/ 1583 w 1643"/>
                <a:gd name="T47" fmla="*/ 20 h 641"/>
                <a:gd name="T48" fmla="*/ 1515 w 1643"/>
                <a:gd name="T49" fmla="*/ 45 h 641"/>
                <a:gd name="T50" fmla="*/ 1431 w 1643"/>
                <a:gd name="T51" fmla="*/ 73 h 641"/>
                <a:gd name="T52" fmla="*/ 1334 w 1643"/>
                <a:gd name="T53" fmla="*/ 108 h 641"/>
                <a:gd name="T54" fmla="*/ 1233 w 1643"/>
                <a:gd name="T55" fmla="*/ 144 h 641"/>
                <a:gd name="T56" fmla="*/ 1129 w 1643"/>
                <a:gd name="T57" fmla="*/ 181 h 641"/>
                <a:gd name="T58" fmla="*/ 1031 w 1643"/>
                <a:gd name="T59" fmla="*/ 216 h 641"/>
                <a:gd name="T60" fmla="*/ 943 w 1643"/>
                <a:gd name="T61" fmla="*/ 248 h 641"/>
                <a:gd name="T62" fmla="*/ 871 w 1643"/>
                <a:gd name="T63" fmla="*/ 275 h 641"/>
                <a:gd name="T64" fmla="*/ 813 w 1643"/>
                <a:gd name="T65" fmla="*/ 299 h 641"/>
                <a:gd name="T66" fmla="*/ 736 w 1643"/>
                <a:gd name="T67" fmla="*/ 330 h 641"/>
                <a:gd name="T68" fmla="*/ 645 w 1643"/>
                <a:gd name="T69" fmla="*/ 366 h 641"/>
                <a:gd name="T70" fmla="*/ 545 w 1643"/>
                <a:gd name="T71" fmla="*/ 404 h 641"/>
                <a:gd name="T72" fmla="*/ 440 w 1643"/>
                <a:gd name="T73" fmla="*/ 444 h 641"/>
                <a:gd name="T74" fmla="*/ 335 w 1643"/>
                <a:gd name="T75" fmla="*/ 483 h 641"/>
                <a:gd name="T76" fmla="*/ 237 w 1643"/>
                <a:gd name="T77" fmla="*/ 520 h 641"/>
                <a:gd name="T78" fmla="*/ 150 w 1643"/>
                <a:gd name="T79" fmla="*/ 554 h 641"/>
                <a:gd name="T80" fmla="*/ 79 w 1643"/>
                <a:gd name="T81" fmla="*/ 580 h 641"/>
                <a:gd name="T82" fmla="*/ 27 w 1643"/>
                <a:gd name="T83" fmla="*/ 598 h 641"/>
                <a:gd name="T84" fmla="*/ 3 w 1643"/>
                <a:gd name="T85" fmla="*/ 60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3" h="641">
                  <a:moveTo>
                    <a:pt x="13" y="641"/>
                  </a:moveTo>
                  <a:lnTo>
                    <a:pt x="14" y="640"/>
                  </a:lnTo>
                  <a:lnTo>
                    <a:pt x="20" y="639"/>
                  </a:lnTo>
                  <a:lnTo>
                    <a:pt x="28" y="635"/>
                  </a:lnTo>
                  <a:lnTo>
                    <a:pt x="39" y="632"/>
                  </a:lnTo>
                  <a:lnTo>
                    <a:pt x="53" y="626"/>
                  </a:lnTo>
                  <a:lnTo>
                    <a:pt x="69" y="620"/>
                  </a:lnTo>
                  <a:lnTo>
                    <a:pt x="89" y="613"/>
                  </a:lnTo>
                  <a:lnTo>
                    <a:pt x="110" y="605"/>
                  </a:lnTo>
                  <a:lnTo>
                    <a:pt x="133" y="596"/>
                  </a:lnTo>
                  <a:lnTo>
                    <a:pt x="158" y="587"/>
                  </a:lnTo>
                  <a:lnTo>
                    <a:pt x="186" y="577"/>
                  </a:lnTo>
                  <a:lnTo>
                    <a:pt x="214" y="566"/>
                  </a:lnTo>
                  <a:lnTo>
                    <a:pt x="243" y="555"/>
                  </a:lnTo>
                  <a:lnTo>
                    <a:pt x="274" y="543"/>
                  </a:lnTo>
                  <a:lnTo>
                    <a:pt x="307" y="530"/>
                  </a:lnTo>
                  <a:lnTo>
                    <a:pt x="340" y="519"/>
                  </a:lnTo>
                  <a:lnTo>
                    <a:pt x="373" y="506"/>
                  </a:lnTo>
                  <a:lnTo>
                    <a:pt x="407" y="492"/>
                  </a:lnTo>
                  <a:lnTo>
                    <a:pt x="441" y="480"/>
                  </a:lnTo>
                  <a:lnTo>
                    <a:pt x="476" y="467"/>
                  </a:lnTo>
                  <a:lnTo>
                    <a:pt x="510" y="453"/>
                  </a:lnTo>
                  <a:lnTo>
                    <a:pt x="544" y="441"/>
                  </a:lnTo>
                  <a:lnTo>
                    <a:pt x="577" y="428"/>
                  </a:lnTo>
                  <a:lnTo>
                    <a:pt x="611" y="415"/>
                  </a:lnTo>
                  <a:lnTo>
                    <a:pt x="643" y="403"/>
                  </a:lnTo>
                  <a:lnTo>
                    <a:pt x="674" y="390"/>
                  </a:lnTo>
                  <a:lnTo>
                    <a:pt x="704" y="379"/>
                  </a:lnTo>
                  <a:lnTo>
                    <a:pt x="733" y="367"/>
                  </a:lnTo>
                  <a:lnTo>
                    <a:pt x="760" y="357"/>
                  </a:lnTo>
                  <a:lnTo>
                    <a:pt x="786" y="346"/>
                  </a:lnTo>
                  <a:lnTo>
                    <a:pt x="809" y="337"/>
                  </a:lnTo>
                  <a:lnTo>
                    <a:pt x="831" y="328"/>
                  </a:lnTo>
                  <a:lnTo>
                    <a:pt x="848" y="321"/>
                  </a:lnTo>
                  <a:lnTo>
                    <a:pt x="866" y="313"/>
                  </a:lnTo>
                  <a:lnTo>
                    <a:pt x="888" y="305"/>
                  </a:lnTo>
                  <a:lnTo>
                    <a:pt x="912" y="296"/>
                  </a:lnTo>
                  <a:lnTo>
                    <a:pt x="938" y="285"/>
                  </a:lnTo>
                  <a:lnTo>
                    <a:pt x="965" y="275"/>
                  </a:lnTo>
                  <a:lnTo>
                    <a:pt x="995" y="263"/>
                  </a:lnTo>
                  <a:lnTo>
                    <a:pt x="1025" y="252"/>
                  </a:lnTo>
                  <a:lnTo>
                    <a:pt x="1058" y="240"/>
                  </a:lnTo>
                  <a:lnTo>
                    <a:pt x="1091" y="228"/>
                  </a:lnTo>
                  <a:lnTo>
                    <a:pt x="1124" y="215"/>
                  </a:lnTo>
                  <a:lnTo>
                    <a:pt x="1158" y="202"/>
                  </a:lnTo>
                  <a:lnTo>
                    <a:pt x="1192" y="190"/>
                  </a:lnTo>
                  <a:lnTo>
                    <a:pt x="1227" y="177"/>
                  </a:lnTo>
                  <a:lnTo>
                    <a:pt x="1261" y="164"/>
                  </a:lnTo>
                  <a:lnTo>
                    <a:pt x="1296" y="152"/>
                  </a:lnTo>
                  <a:lnTo>
                    <a:pt x="1329" y="140"/>
                  </a:lnTo>
                  <a:lnTo>
                    <a:pt x="1363" y="128"/>
                  </a:lnTo>
                  <a:lnTo>
                    <a:pt x="1395" y="116"/>
                  </a:lnTo>
                  <a:lnTo>
                    <a:pt x="1426" y="105"/>
                  </a:lnTo>
                  <a:lnTo>
                    <a:pt x="1455" y="94"/>
                  </a:lnTo>
                  <a:lnTo>
                    <a:pt x="1484" y="84"/>
                  </a:lnTo>
                  <a:lnTo>
                    <a:pt x="1510" y="73"/>
                  </a:lnTo>
                  <a:lnTo>
                    <a:pt x="1534" y="64"/>
                  </a:lnTo>
                  <a:lnTo>
                    <a:pt x="1557" y="56"/>
                  </a:lnTo>
                  <a:lnTo>
                    <a:pt x="1577" y="49"/>
                  </a:lnTo>
                  <a:lnTo>
                    <a:pt x="1595" y="42"/>
                  </a:lnTo>
                  <a:lnTo>
                    <a:pt x="1610" y="38"/>
                  </a:lnTo>
                  <a:lnTo>
                    <a:pt x="1622" y="33"/>
                  </a:lnTo>
                  <a:lnTo>
                    <a:pt x="1631" y="30"/>
                  </a:lnTo>
                  <a:lnTo>
                    <a:pt x="1636" y="29"/>
                  </a:lnTo>
                  <a:lnTo>
                    <a:pt x="1638" y="27"/>
                  </a:lnTo>
                  <a:lnTo>
                    <a:pt x="1643" y="0"/>
                  </a:lnTo>
                  <a:lnTo>
                    <a:pt x="1640" y="1"/>
                  </a:lnTo>
                  <a:lnTo>
                    <a:pt x="1636" y="2"/>
                  </a:lnTo>
                  <a:lnTo>
                    <a:pt x="1626" y="6"/>
                  </a:lnTo>
                  <a:lnTo>
                    <a:pt x="1615" y="9"/>
                  </a:lnTo>
                  <a:lnTo>
                    <a:pt x="1600" y="15"/>
                  </a:lnTo>
                  <a:lnTo>
                    <a:pt x="1583" y="20"/>
                  </a:lnTo>
                  <a:lnTo>
                    <a:pt x="1562" y="27"/>
                  </a:lnTo>
                  <a:lnTo>
                    <a:pt x="1540" y="35"/>
                  </a:lnTo>
                  <a:lnTo>
                    <a:pt x="1515" y="45"/>
                  </a:lnTo>
                  <a:lnTo>
                    <a:pt x="1488" y="54"/>
                  </a:lnTo>
                  <a:lnTo>
                    <a:pt x="1461" y="63"/>
                  </a:lnTo>
                  <a:lnTo>
                    <a:pt x="1431" y="73"/>
                  </a:lnTo>
                  <a:lnTo>
                    <a:pt x="1400" y="85"/>
                  </a:lnTo>
                  <a:lnTo>
                    <a:pt x="1367" y="95"/>
                  </a:lnTo>
                  <a:lnTo>
                    <a:pt x="1334" y="108"/>
                  </a:lnTo>
                  <a:lnTo>
                    <a:pt x="1301" y="120"/>
                  </a:lnTo>
                  <a:lnTo>
                    <a:pt x="1266" y="131"/>
                  </a:lnTo>
                  <a:lnTo>
                    <a:pt x="1233" y="144"/>
                  </a:lnTo>
                  <a:lnTo>
                    <a:pt x="1198" y="156"/>
                  </a:lnTo>
                  <a:lnTo>
                    <a:pt x="1163" y="168"/>
                  </a:lnTo>
                  <a:lnTo>
                    <a:pt x="1129" y="181"/>
                  </a:lnTo>
                  <a:lnTo>
                    <a:pt x="1096" y="192"/>
                  </a:lnTo>
                  <a:lnTo>
                    <a:pt x="1062" y="205"/>
                  </a:lnTo>
                  <a:lnTo>
                    <a:pt x="1031" y="216"/>
                  </a:lnTo>
                  <a:lnTo>
                    <a:pt x="1000" y="227"/>
                  </a:lnTo>
                  <a:lnTo>
                    <a:pt x="971" y="238"/>
                  </a:lnTo>
                  <a:lnTo>
                    <a:pt x="943" y="248"/>
                  </a:lnTo>
                  <a:lnTo>
                    <a:pt x="917" y="258"/>
                  </a:lnTo>
                  <a:lnTo>
                    <a:pt x="893" y="267"/>
                  </a:lnTo>
                  <a:lnTo>
                    <a:pt x="871" y="275"/>
                  </a:lnTo>
                  <a:lnTo>
                    <a:pt x="853" y="283"/>
                  </a:lnTo>
                  <a:lnTo>
                    <a:pt x="835" y="290"/>
                  </a:lnTo>
                  <a:lnTo>
                    <a:pt x="813" y="299"/>
                  </a:lnTo>
                  <a:lnTo>
                    <a:pt x="790" y="308"/>
                  </a:lnTo>
                  <a:lnTo>
                    <a:pt x="764" y="319"/>
                  </a:lnTo>
                  <a:lnTo>
                    <a:pt x="736" y="330"/>
                  </a:lnTo>
                  <a:lnTo>
                    <a:pt x="707" y="342"/>
                  </a:lnTo>
                  <a:lnTo>
                    <a:pt x="677" y="353"/>
                  </a:lnTo>
                  <a:lnTo>
                    <a:pt x="645" y="366"/>
                  </a:lnTo>
                  <a:lnTo>
                    <a:pt x="613" y="379"/>
                  </a:lnTo>
                  <a:lnTo>
                    <a:pt x="578" y="391"/>
                  </a:lnTo>
                  <a:lnTo>
                    <a:pt x="545" y="404"/>
                  </a:lnTo>
                  <a:lnTo>
                    <a:pt x="510" y="418"/>
                  </a:lnTo>
                  <a:lnTo>
                    <a:pt x="475" y="430"/>
                  </a:lnTo>
                  <a:lnTo>
                    <a:pt x="440" y="444"/>
                  </a:lnTo>
                  <a:lnTo>
                    <a:pt x="404" y="457"/>
                  </a:lnTo>
                  <a:lnTo>
                    <a:pt x="370" y="471"/>
                  </a:lnTo>
                  <a:lnTo>
                    <a:pt x="335" y="483"/>
                  </a:lnTo>
                  <a:lnTo>
                    <a:pt x="302" y="496"/>
                  </a:lnTo>
                  <a:lnTo>
                    <a:pt x="270" y="509"/>
                  </a:lnTo>
                  <a:lnTo>
                    <a:pt x="237" y="520"/>
                  </a:lnTo>
                  <a:lnTo>
                    <a:pt x="206" y="532"/>
                  </a:lnTo>
                  <a:lnTo>
                    <a:pt x="178" y="543"/>
                  </a:lnTo>
                  <a:lnTo>
                    <a:pt x="150" y="554"/>
                  </a:lnTo>
                  <a:lnTo>
                    <a:pt x="123" y="563"/>
                  </a:lnTo>
                  <a:lnTo>
                    <a:pt x="100" y="572"/>
                  </a:lnTo>
                  <a:lnTo>
                    <a:pt x="79" y="580"/>
                  </a:lnTo>
                  <a:lnTo>
                    <a:pt x="59" y="587"/>
                  </a:lnTo>
                  <a:lnTo>
                    <a:pt x="42" y="594"/>
                  </a:lnTo>
                  <a:lnTo>
                    <a:pt x="27" y="598"/>
                  </a:lnTo>
                  <a:lnTo>
                    <a:pt x="15" y="603"/>
                  </a:lnTo>
                  <a:lnTo>
                    <a:pt x="7" y="606"/>
                  </a:lnTo>
                  <a:lnTo>
                    <a:pt x="3" y="608"/>
                  </a:lnTo>
                  <a:lnTo>
                    <a:pt x="0" y="609"/>
                  </a:lnTo>
                  <a:lnTo>
                    <a:pt x="13" y="6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p:nvSpPr>
          <p:spPr bwMode="auto">
            <a:xfrm>
              <a:off x="8851903" y="4437853"/>
              <a:ext cx="468313" cy="265112"/>
            </a:xfrm>
            <a:custGeom>
              <a:avLst/>
              <a:gdLst>
                <a:gd name="T0" fmla="*/ 588 w 590"/>
                <a:gd name="T1" fmla="*/ 332 h 335"/>
                <a:gd name="T2" fmla="*/ 572 w 590"/>
                <a:gd name="T3" fmla="*/ 323 h 335"/>
                <a:gd name="T4" fmla="*/ 542 w 590"/>
                <a:gd name="T5" fmla="*/ 305 h 335"/>
                <a:gd name="T6" fmla="*/ 503 w 590"/>
                <a:gd name="T7" fmla="*/ 283 h 335"/>
                <a:gd name="T8" fmla="*/ 459 w 590"/>
                <a:gd name="T9" fmla="*/ 258 h 335"/>
                <a:gd name="T10" fmla="*/ 412 w 590"/>
                <a:gd name="T11" fmla="*/ 232 h 335"/>
                <a:gd name="T12" fmla="*/ 367 w 590"/>
                <a:gd name="T13" fmla="*/ 205 h 335"/>
                <a:gd name="T14" fmla="*/ 326 w 590"/>
                <a:gd name="T15" fmla="*/ 182 h 335"/>
                <a:gd name="T16" fmla="*/ 296 w 590"/>
                <a:gd name="T17" fmla="*/ 165 h 335"/>
                <a:gd name="T18" fmla="*/ 261 w 590"/>
                <a:gd name="T19" fmla="*/ 144 h 335"/>
                <a:gd name="T20" fmla="*/ 217 w 590"/>
                <a:gd name="T21" fmla="*/ 118 h 335"/>
                <a:gd name="T22" fmla="*/ 170 w 590"/>
                <a:gd name="T23" fmla="*/ 88 h 335"/>
                <a:gd name="T24" fmla="*/ 121 w 590"/>
                <a:gd name="T25" fmla="*/ 59 h 335"/>
                <a:gd name="T26" fmla="*/ 78 w 590"/>
                <a:gd name="T27" fmla="*/ 34 h 335"/>
                <a:gd name="T28" fmla="*/ 42 w 590"/>
                <a:gd name="T29" fmla="*/ 14 h 335"/>
                <a:gd name="T30" fmla="*/ 19 w 590"/>
                <a:gd name="T31" fmla="*/ 3 h 335"/>
                <a:gd name="T32" fmla="*/ 4 w 590"/>
                <a:gd name="T33" fmla="*/ 3 h 335"/>
                <a:gd name="T34" fmla="*/ 0 w 590"/>
                <a:gd name="T35" fmla="*/ 13 h 335"/>
                <a:gd name="T36" fmla="*/ 3 w 590"/>
                <a:gd name="T37" fmla="*/ 16 h 335"/>
                <a:gd name="T38" fmla="*/ 22 w 590"/>
                <a:gd name="T39" fmla="*/ 29 h 335"/>
                <a:gd name="T40" fmla="*/ 56 w 590"/>
                <a:gd name="T41" fmla="*/ 50 h 335"/>
                <a:gd name="T42" fmla="*/ 99 w 590"/>
                <a:gd name="T43" fmla="*/ 76 h 335"/>
                <a:gd name="T44" fmla="*/ 149 w 590"/>
                <a:gd name="T45" fmla="*/ 105 h 335"/>
                <a:gd name="T46" fmla="*/ 200 w 590"/>
                <a:gd name="T47" fmla="*/ 135 h 335"/>
                <a:gd name="T48" fmla="*/ 245 w 590"/>
                <a:gd name="T49" fmla="*/ 160 h 335"/>
                <a:gd name="T50" fmla="*/ 283 w 590"/>
                <a:gd name="T51" fmla="*/ 180 h 335"/>
                <a:gd name="T52" fmla="*/ 310 w 590"/>
                <a:gd name="T53" fmla="*/ 192 h 335"/>
                <a:gd name="T54" fmla="*/ 346 w 590"/>
                <a:gd name="T55" fmla="*/ 211 h 335"/>
                <a:gd name="T56" fmla="*/ 390 w 590"/>
                <a:gd name="T57" fmla="*/ 234 h 335"/>
                <a:gd name="T58" fmla="*/ 437 w 590"/>
                <a:gd name="T59" fmla="*/ 258 h 335"/>
                <a:gd name="T60" fmla="*/ 483 w 590"/>
                <a:gd name="T61" fmla="*/ 283 h 335"/>
                <a:gd name="T62" fmla="*/ 524 w 590"/>
                <a:gd name="T63" fmla="*/ 306 h 335"/>
                <a:gd name="T64" fmla="*/ 556 w 590"/>
                <a:gd name="T65" fmla="*/ 324 h 335"/>
                <a:gd name="T66" fmla="*/ 574 w 590"/>
                <a:gd name="T67" fmla="*/ 334 h 335"/>
                <a:gd name="T68" fmla="*/ 590 w 590"/>
                <a:gd name="T69" fmla="*/ 33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335">
                  <a:moveTo>
                    <a:pt x="590" y="333"/>
                  </a:moveTo>
                  <a:lnTo>
                    <a:pt x="588" y="332"/>
                  </a:lnTo>
                  <a:lnTo>
                    <a:pt x="582" y="328"/>
                  </a:lnTo>
                  <a:lnTo>
                    <a:pt x="572" y="323"/>
                  </a:lnTo>
                  <a:lnTo>
                    <a:pt x="558" y="314"/>
                  </a:lnTo>
                  <a:lnTo>
                    <a:pt x="542" y="305"/>
                  </a:lnTo>
                  <a:lnTo>
                    <a:pt x="523" y="295"/>
                  </a:lnTo>
                  <a:lnTo>
                    <a:pt x="503" y="283"/>
                  </a:lnTo>
                  <a:lnTo>
                    <a:pt x="481" y="271"/>
                  </a:lnTo>
                  <a:lnTo>
                    <a:pt x="459" y="258"/>
                  </a:lnTo>
                  <a:lnTo>
                    <a:pt x="435" y="244"/>
                  </a:lnTo>
                  <a:lnTo>
                    <a:pt x="412" y="232"/>
                  </a:lnTo>
                  <a:lnTo>
                    <a:pt x="389" y="218"/>
                  </a:lnTo>
                  <a:lnTo>
                    <a:pt x="367" y="205"/>
                  </a:lnTo>
                  <a:lnTo>
                    <a:pt x="345" y="194"/>
                  </a:lnTo>
                  <a:lnTo>
                    <a:pt x="326" y="182"/>
                  </a:lnTo>
                  <a:lnTo>
                    <a:pt x="309" y="173"/>
                  </a:lnTo>
                  <a:lnTo>
                    <a:pt x="296" y="165"/>
                  </a:lnTo>
                  <a:lnTo>
                    <a:pt x="280" y="156"/>
                  </a:lnTo>
                  <a:lnTo>
                    <a:pt x="261" y="144"/>
                  </a:lnTo>
                  <a:lnTo>
                    <a:pt x="240" y="131"/>
                  </a:lnTo>
                  <a:lnTo>
                    <a:pt x="217" y="118"/>
                  </a:lnTo>
                  <a:lnTo>
                    <a:pt x="194" y="103"/>
                  </a:lnTo>
                  <a:lnTo>
                    <a:pt x="170" y="88"/>
                  </a:lnTo>
                  <a:lnTo>
                    <a:pt x="146" y="74"/>
                  </a:lnTo>
                  <a:lnTo>
                    <a:pt x="121" y="59"/>
                  </a:lnTo>
                  <a:lnTo>
                    <a:pt x="98" y="46"/>
                  </a:lnTo>
                  <a:lnTo>
                    <a:pt x="78" y="34"/>
                  </a:lnTo>
                  <a:lnTo>
                    <a:pt x="58" y="22"/>
                  </a:lnTo>
                  <a:lnTo>
                    <a:pt x="42" y="14"/>
                  </a:lnTo>
                  <a:lnTo>
                    <a:pt x="28" y="6"/>
                  </a:lnTo>
                  <a:lnTo>
                    <a:pt x="19" y="3"/>
                  </a:lnTo>
                  <a:lnTo>
                    <a:pt x="13" y="0"/>
                  </a:lnTo>
                  <a:lnTo>
                    <a:pt x="4" y="3"/>
                  </a:lnTo>
                  <a:lnTo>
                    <a:pt x="0" y="7"/>
                  </a:lnTo>
                  <a:lnTo>
                    <a:pt x="0" y="13"/>
                  </a:lnTo>
                  <a:lnTo>
                    <a:pt x="0" y="15"/>
                  </a:lnTo>
                  <a:lnTo>
                    <a:pt x="3" y="16"/>
                  </a:lnTo>
                  <a:lnTo>
                    <a:pt x="11" y="21"/>
                  </a:lnTo>
                  <a:lnTo>
                    <a:pt x="22" y="29"/>
                  </a:lnTo>
                  <a:lnTo>
                    <a:pt x="37" y="38"/>
                  </a:lnTo>
                  <a:lnTo>
                    <a:pt x="56" y="50"/>
                  </a:lnTo>
                  <a:lnTo>
                    <a:pt x="78" y="62"/>
                  </a:lnTo>
                  <a:lnTo>
                    <a:pt x="99" y="76"/>
                  </a:lnTo>
                  <a:lnTo>
                    <a:pt x="125" y="90"/>
                  </a:lnTo>
                  <a:lnTo>
                    <a:pt x="149" y="105"/>
                  </a:lnTo>
                  <a:lnTo>
                    <a:pt x="174" y="120"/>
                  </a:lnTo>
                  <a:lnTo>
                    <a:pt x="200" y="135"/>
                  </a:lnTo>
                  <a:lnTo>
                    <a:pt x="223" y="149"/>
                  </a:lnTo>
                  <a:lnTo>
                    <a:pt x="245" y="160"/>
                  </a:lnTo>
                  <a:lnTo>
                    <a:pt x="265" y="172"/>
                  </a:lnTo>
                  <a:lnTo>
                    <a:pt x="283" y="180"/>
                  </a:lnTo>
                  <a:lnTo>
                    <a:pt x="296" y="187"/>
                  </a:lnTo>
                  <a:lnTo>
                    <a:pt x="310" y="192"/>
                  </a:lnTo>
                  <a:lnTo>
                    <a:pt x="326" y="201"/>
                  </a:lnTo>
                  <a:lnTo>
                    <a:pt x="346" y="211"/>
                  </a:lnTo>
                  <a:lnTo>
                    <a:pt x="367" y="221"/>
                  </a:lnTo>
                  <a:lnTo>
                    <a:pt x="390" y="234"/>
                  </a:lnTo>
                  <a:lnTo>
                    <a:pt x="413" y="245"/>
                  </a:lnTo>
                  <a:lnTo>
                    <a:pt x="437" y="258"/>
                  </a:lnTo>
                  <a:lnTo>
                    <a:pt x="460" y="271"/>
                  </a:lnTo>
                  <a:lnTo>
                    <a:pt x="483" y="283"/>
                  </a:lnTo>
                  <a:lnTo>
                    <a:pt x="505" y="296"/>
                  </a:lnTo>
                  <a:lnTo>
                    <a:pt x="524" y="306"/>
                  </a:lnTo>
                  <a:lnTo>
                    <a:pt x="542" y="316"/>
                  </a:lnTo>
                  <a:lnTo>
                    <a:pt x="556" y="324"/>
                  </a:lnTo>
                  <a:lnTo>
                    <a:pt x="567" y="329"/>
                  </a:lnTo>
                  <a:lnTo>
                    <a:pt x="574" y="334"/>
                  </a:lnTo>
                  <a:lnTo>
                    <a:pt x="576" y="335"/>
                  </a:lnTo>
                  <a:lnTo>
                    <a:pt x="59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p:nvSpPr>
          <p:spPr bwMode="auto">
            <a:xfrm>
              <a:off x="9332915" y="4717253"/>
              <a:ext cx="74613" cy="96837"/>
            </a:xfrm>
            <a:custGeom>
              <a:avLst/>
              <a:gdLst>
                <a:gd name="T0" fmla="*/ 93 w 93"/>
                <a:gd name="T1" fmla="*/ 123 h 123"/>
                <a:gd name="T2" fmla="*/ 92 w 93"/>
                <a:gd name="T3" fmla="*/ 121 h 123"/>
                <a:gd name="T4" fmla="*/ 87 w 93"/>
                <a:gd name="T5" fmla="*/ 117 h 123"/>
                <a:gd name="T6" fmla="*/ 76 w 93"/>
                <a:gd name="T7" fmla="*/ 109 h 123"/>
                <a:gd name="T8" fmla="*/ 61 w 93"/>
                <a:gd name="T9" fmla="*/ 98 h 123"/>
                <a:gd name="T10" fmla="*/ 53 w 93"/>
                <a:gd name="T11" fmla="*/ 91 h 123"/>
                <a:gd name="T12" fmla="*/ 45 w 93"/>
                <a:gd name="T13" fmla="*/ 81 h 123"/>
                <a:gd name="T14" fmla="*/ 38 w 93"/>
                <a:gd name="T15" fmla="*/ 70 h 123"/>
                <a:gd name="T16" fmla="*/ 32 w 93"/>
                <a:gd name="T17" fmla="*/ 58 h 123"/>
                <a:gd name="T18" fmla="*/ 28 w 93"/>
                <a:gd name="T19" fmla="*/ 45 h 123"/>
                <a:gd name="T20" fmla="*/ 24 w 93"/>
                <a:gd name="T21" fmla="*/ 33 h 123"/>
                <a:gd name="T22" fmla="*/ 22 w 93"/>
                <a:gd name="T23" fmla="*/ 21 h 123"/>
                <a:gd name="T24" fmla="*/ 21 w 93"/>
                <a:gd name="T25" fmla="*/ 11 h 123"/>
                <a:gd name="T26" fmla="*/ 16 w 93"/>
                <a:gd name="T27" fmla="*/ 0 h 123"/>
                <a:gd name="T28" fmla="*/ 9 w 93"/>
                <a:gd name="T29" fmla="*/ 0 h 123"/>
                <a:gd name="T30" fmla="*/ 4 w 93"/>
                <a:gd name="T31" fmla="*/ 5 h 123"/>
                <a:gd name="T32" fmla="*/ 0 w 93"/>
                <a:gd name="T33" fmla="*/ 9 h 123"/>
                <a:gd name="T34" fmla="*/ 1 w 93"/>
                <a:gd name="T35" fmla="*/ 12 h 123"/>
                <a:gd name="T36" fmla="*/ 4 w 93"/>
                <a:gd name="T37" fmla="*/ 20 h 123"/>
                <a:gd name="T38" fmla="*/ 7 w 93"/>
                <a:gd name="T39" fmla="*/ 32 h 123"/>
                <a:gd name="T40" fmla="*/ 12 w 93"/>
                <a:gd name="T41" fmla="*/ 47 h 123"/>
                <a:gd name="T42" fmla="*/ 17 w 93"/>
                <a:gd name="T43" fmla="*/ 61 h 123"/>
                <a:gd name="T44" fmla="*/ 24 w 93"/>
                <a:gd name="T45" fmla="*/ 75 h 123"/>
                <a:gd name="T46" fmla="*/ 31 w 93"/>
                <a:gd name="T47" fmla="*/ 88 h 123"/>
                <a:gd name="T48" fmla="*/ 41 w 93"/>
                <a:gd name="T49" fmla="*/ 96 h 123"/>
                <a:gd name="T50" fmla="*/ 55 w 93"/>
                <a:gd name="T51" fmla="*/ 106 h 123"/>
                <a:gd name="T52" fmla="*/ 65 w 93"/>
                <a:gd name="T53" fmla="*/ 114 h 123"/>
                <a:gd name="T54" fmla="*/ 70 w 93"/>
                <a:gd name="T55" fmla="*/ 119 h 123"/>
                <a:gd name="T56" fmla="*/ 72 w 93"/>
                <a:gd name="T57" fmla="*/ 120 h 123"/>
                <a:gd name="T58" fmla="*/ 93 w 93"/>
                <a:gd name="T5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123">
                  <a:moveTo>
                    <a:pt x="93" y="123"/>
                  </a:moveTo>
                  <a:lnTo>
                    <a:pt x="92" y="121"/>
                  </a:lnTo>
                  <a:lnTo>
                    <a:pt x="87" y="117"/>
                  </a:lnTo>
                  <a:lnTo>
                    <a:pt x="76" y="109"/>
                  </a:lnTo>
                  <a:lnTo>
                    <a:pt x="61" y="98"/>
                  </a:lnTo>
                  <a:lnTo>
                    <a:pt x="53" y="91"/>
                  </a:lnTo>
                  <a:lnTo>
                    <a:pt x="45" y="81"/>
                  </a:lnTo>
                  <a:lnTo>
                    <a:pt x="38" y="70"/>
                  </a:lnTo>
                  <a:lnTo>
                    <a:pt x="32" y="58"/>
                  </a:lnTo>
                  <a:lnTo>
                    <a:pt x="28" y="45"/>
                  </a:lnTo>
                  <a:lnTo>
                    <a:pt x="24" y="33"/>
                  </a:lnTo>
                  <a:lnTo>
                    <a:pt x="22" y="21"/>
                  </a:lnTo>
                  <a:lnTo>
                    <a:pt x="21" y="11"/>
                  </a:lnTo>
                  <a:lnTo>
                    <a:pt x="16" y="0"/>
                  </a:lnTo>
                  <a:lnTo>
                    <a:pt x="9" y="0"/>
                  </a:lnTo>
                  <a:lnTo>
                    <a:pt x="4" y="5"/>
                  </a:lnTo>
                  <a:lnTo>
                    <a:pt x="0" y="9"/>
                  </a:lnTo>
                  <a:lnTo>
                    <a:pt x="1" y="12"/>
                  </a:lnTo>
                  <a:lnTo>
                    <a:pt x="4" y="20"/>
                  </a:lnTo>
                  <a:lnTo>
                    <a:pt x="7" y="32"/>
                  </a:lnTo>
                  <a:lnTo>
                    <a:pt x="12" y="47"/>
                  </a:lnTo>
                  <a:lnTo>
                    <a:pt x="17" y="61"/>
                  </a:lnTo>
                  <a:lnTo>
                    <a:pt x="24" y="75"/>
                  </a:lnTo>
                  <a:lnTo>
                    <a:pt x="31" y="88"/>
                  </a:lnTo>
                  <a:lnTo>
                    <a:pt x="41" y="96"/>
                  </a:lnTo>
                  <a:lnTo>
                    <a:pt x="55" y="106"/>
                  </a:lnTo>
                  <a:lnTo>
                    <a:pt x="65" y="114"/>
                  </a:lnTo>
                  <a:lnTo>
                    <a:pt x="70" y="119"/>
                  </a:lnTo>
                  <a:lnTo>
                    <a:pt x="72" y="120"/>
                  </a:lnTo>
                  <a:lnTo>
                    <a:pt x="93"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p:nvSpPr>
          <p:spPr bwMode="auto">
            <a:xfrm>
              <a:off x="8872540" y="4715665"/>
              <a:ext cx="457200" cy="309562"/>
            </a:xfrm>
            <a:custGeom>
              <a:avLst/>
              <a:gdLst>
                <a:gd name="T0" fmla="*/ 1 w 577"/>
                <a:gd name="T1" fmla="*/ 342 h 391"/>
                <a:gd name="T2" fmla="*/ 8 w 577"/>
                <a:gd name="T3" fmla="*/ 303 h 391"/>
                <a:gd name="T4" fmla="*/ 26 w 577"/>
                <a:gd name="T5" fmla="*/ 241 h 391"/>
                <a:gd name="T6" fmla="*/ 63 w 577"/>
                <a:gd name="T7" fmla="*/ 168 h 391"/>
                <a:gd name="T8" fmla="*/ 96 w 577"/>
                <a:gd name="T9" fmla="*/ 127 h 391"/>
                <a:gd name="T10" fmla="*/ 111 w 577"/>
                <a:gd name="T11" fmla="*/ 113 h 391"/>
                <a:gd name="T12" fmla="*/ 130 w 577"/>
                <a:gd name="T13" fmla="*/ 98 h 391"/>
                <a:gd name="T14" fmla="*/ 152 w 577"/>
                <a:gd name="T15" fmla="*/ 83 h 391"/>
                <a:gd name="T16" fmla="*/ 178 w 577"/>
                <a:gd name="T17" fmla="*/ 68 h 391"/>
                <a:gd name="T18" fmla="*/ 209 w 577"/>
                <a:gd name="T19" fmla="*/ 57 h 391"/>
                <a:gd name="T20" fmla="*/ 245 w 577"/>
                <a:gd name="T21" fmla="*/ 48 h 391"/>
                <a:gd name="T22" fmla="*/ 287 w 577"/>
                <a:gd name="T23" fmla="*/ 42 h 391"/>
                <a:gd name="T24" fmla="*/ 327 w 577"/>
                <a:gd name="T25" fmla="*/ 39 h 391"/>
                <a:gd name="T26" fmla="*/ 361 w 577"/>
                <a:gd name="T27" fmla="*/ 38 h 391"/>
                <a:gd name="T28" fmla="*/ 392 w 577"/>
                <a:gd name="T29" fmla="*/ 35 h 391"/>
                <a:gd name="T30" fmla="*/ 420 w 577"/>
                <a:gd name="T31" fmla="*/ 30 h 391"/>
                <a:gd name="T32" fmla="*/ 447 w 577"/>
                <a:gd name="T33" fmla="*/ 25 h 391"/>
                <a:gd name="T34" fmla="*/ 474 w 577"/>
                <a:gd name="T35" fmla="*/ 19 h 391"/>
                <a:gd name="T36" fmla="*/ 502 w 577"/>
                <a:gd name="T37" fmla="*/ 12 h 391"/>
                <a:gd name="T38" fmla="*/ 532 w 577"/>
                <a:gd name="T39" fmla="*/ 5 h 391"/>
                <a:gd name="T40" fmla="*/ 577 w 577"/>
                <a:gd name="T41" fmla="*/ 0 h 391"/>
                <a:gd name="T42" fmla="*/ 546 w 577"/>
                <a:gd name="T43" fmla="*/ 12 h 391"/>
                <a:gd name="T44" fmla="*/ 513 w 577"/>
                <a:gd name="T45" fmla="*/ 22 h 391"/>
                <a:gd name="T46" fmla="*/ 481 w 577"/>
                <a:gd name="T47" fmla="*/ 31 h 391"/>
                <a:gd name="T48" fmla="*/ 448 w 577"/>
                <a:gd name="T49" fmla="*/ 38 h 391"/>
                <a:gd name="T50" fmla="*/ 413 w 577"/>
                <a:gd name="T51" fmla="*/ 45 h 391"/>
                <a:gd name="T52" fmla="*/ 381 w 577"/>
                <a:gd name="T53" fmla="*/ 50 h 391"/>
                <a:gd name="T54" fmla="*/ 349 w 577"/>
                <a:gd name="T55" fmla="*/ 53 h 391"/>
                <a:gd name="T56" fmla="*/ 318 w 577"/>
                <a:gd name="T57" fmla="*/ 56 h 391"/>
                <a:gd name="T58" fmla="*/ 274 w 577"/>
                <a:gd name="T59" fmla="*/ 60 h 391"/>
                <a:gd name="T60" fmla="*/ 237 w 577"/>
                <a:gd name="T61" fmla="*/ 71 h 391"/>
                <a:gd name="T62" fmla="*/ 204 w 577"/>
                <a:gd name="T63" fmla="*/ 84 h 391"/>
                <a:gd name="T64" fmla="*/ 176 w 577"/>
                <a:gd name="T65" fmla="*/ 100 h 391"/>
                <a:gd name="T66" fmla="*/ 152 w 577"/>
                <a:gd name="T67" fmla="*/ 119 h 391"/>
                <a:gd name="T68" fmla="*/ 132 w 577"/>
                <a:gd name="T69" fmla="*/ 136 h 391"/>
                <a:gd name="T70" fmla="*/ 116 w 577"/>
                <a:gd name="T71" fmla="*/ 153 h 391"/>
                <a:gd name="T72" fmla="*/ 102 w 577"/>
                <a:gd name="T73" fmla="*/ 168 h 391"/>
                <a:gd name="T74" fmla="*/ 56 w 577"/>
                <a:gd name="T75" fmla="*/ 241 h 391"/>
                <a:gd name="T76" fmla="*/ 31 w 577"/>
                <a:gd name="T77" fmla="*/ 312 h 391"/>
                <a:gd name="T78" fmla="*/ 20 w 577"/>
                <a:gd name="T79" fmla="*/ 369 h 391"/>
                <a:gd name="T80" fmla="*/ 18 w 577"/>
                <a:gd name="T81"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7" h="391">
                  <a:moveTo>
                    <a:pt x="0" y="348"/>
                  </a:moveTo>
                  <a:lnTo>
                    <a:pt x="1" y="342"/>
                  </a:lnTo>
                  <a:lnTo>
                    <a:pt x="3" y="327"/>
                  </a:lnTo>
                  <a:lnTo>
                    <a:pt x="8" y="303"/>
                  </a:lnTo>
                  <a:lnTo>
                    <a:pt x="16" y="274"/>
                  </a:lnTo>
                  <a:lnTo>
                    <a:pt x="26" y="241"/>
                  </a:lnTo>
                  <a:lnTo>
                    <a:pt x="42" y="205"/>
                  </a:lnTo>
                  <a:lnTo>
                    <a:pt x="63" y="168"/>
                  </a:lnTo>
                  <a:lnTo>
                    <a:pt x="90" y="134"/>
                  </a:lnTo>
                  <a:lnTo>
                    <a:pt x="96" y="127"/>
                  </a:lnTo>
                  <a:lnTo>
                    <a:pt x="103" y="120"/>
                  </a:lnTo>
                  <a:lnTo>
                    <a:pt x="111" y="113"/>
                  </a:lnTo>
                  <a:lnTo>
                    <a:pt x="120" y="105"/>
                  </a:lnTo>
                  <a:lnTo>
                    <a:pt x="130" y="98"/>
                  </a:lnTo>
                  <a:lnTo>
                    <a:pt x="140" y="90"/>
                  </a:lnTo>
                  <a:lnTo>
                    <a:pt x="152" y="83"/>
                  </a:lnTo>
                  <a:lnTo>
                    <a:pt x="164" y="75"/>
                  </a:lnTo>
                  <a:lnTo>
                    <a:pt x="178" y="68"/>
                  </a:lnTo>
                  <a:lnTo>
                    <a:pt x="193" y="62"/>
                  </a:lnTo>
                  <a:lnTo>
                    <a:pt x="209" y="57"/>
                  </a:lnTo>
                  <a:lnTo>
                    <a:pt x="227" y="51"/>
                  </a:lnTo>
                  <a:lnTo>
                    <a:pt x="245" y="48"/>
                  </a:lnTo>
                  <a:lnTo>
                    <a:pt x="265" y="44"/>
                  </a:lnTo>
                  <a:lnTo>
                    <a:pt x="287" y="42"/>
                  </a:lnTo>
                  <a:lnTo>
                    <a:pt x="308" y="41"/>
                  </a:lnTo>
                  <a:lnTo>
                    <a:pt x="327" y="39"/>
                  </a:lnTo>
                  <a:lnTo>
                    <a:pt x="345" y="39"/>
                  </a:lnTo>
                  <a:lnTo>
                    <a:pt x="361" y="38"/>
                  </a:lnTo>
                  <a:lnTo>
                    <a:pt x="377" y="36"/>
                  </a:lnTo>
                  <a:lnTo>
                    <a:pt x="392" y="35"/>
                  </a:lnTo>
                  <a:lnTo>
                    <a:pt x="406" y="33"/>
                  </a:lnTo>
                  <a:lnTo>
                    <a:pt x="420" y="30"/>
                  </a:lnTo>
                  <a:lnTo>
                    <a:pt x="434" y="28"/>
                  </a:lnTo>
                  <a:lnTo>
                    <a:pt x="447" y="25"/>
                  </a:lnTo>
                  <a:lnTo>
                    <a:pt x="460" y="22"/>
                  </a:lnTo>
                  <a:lnTo>
                    <a:pt x="474" y="19"/>
                  </a:lnTo>
                  <a:lnTo>
                    <a:pt x="487" y="15"/>
                  </a:lnTo>
                  <a:lnTo>
                    <a:pt x="502" y="12"/>
                  </a:lnTo>
                  <a:lnTo>
                    <a:pt x="516" y="8"/>
                  </a:lnTo>
                  <a:lnTo>
                    <a:pt x="532" y="5"/>
                  </a:lnTo>
                  <a:lnTo>
                    <a:pt x="548" y="0"/>
                  </a:lnTo>
                  <a:lnTo>
                    <a:pt x="577" y="0"/>
                  </a:lnTo>
                  <a:lnTo>
                    <a:pt x="562" y="6"/>
                  </a:lnTo>
                  <a:lnTo>
                    <a:pt x="546" y="12"/>
                  </a:lnTo>
                  <a:lnTo>
                    <a:pt x="531" y="18"/>
                  </a:lnTo>
                  <a:lnTo>
                    <a:pt x="513" y="22"/>
                  </a:lnTo>
                  <a:lnTo>
                    <a:pt x="497" y="27"/>
                  </a:lnTo>
                  <a:lnTo>
                    <a:pt x="481" y="31"/>
                  </a:lnTo>
                  <a:lnTo>
                    <a:pt x="464" y="35"/>
                  </a:lnTo>
                  <a:lnTo>
                    <a:pt x="448" y="38"/>
                  </a:lnTo>
                  <a:lnTo>
                    <a:pt x="430" y="42"/>
                  </a:lnTo>
                  <a:lnTo>
                    <a:pt x="413" y="45"/>
                  </a:lnTo>
                  <a:lnTo>
                    <a:pt x="397" y="48"/>
                  </a:lnTo>
                  <a:lnTo>
                    <a:pt x="381" y="50"/>
                  </a:lnTo>
                  <a:lnTo>
                    <a:pt x="364" y="52"/>
                  </a:lnTo>
                  <a:lnTo>
                    <a:pt x="349" y="53"/>
                  </a:lnTo>
                  <a:lnTo>
                    <a:pt x="333" y="54"/>
                  </a:lnTo>
                  <a:lnTo>
                    <a:pt x="318" y="56"/>
                  </a:lnTo>
                  <a:lnTo>
                    <a:pt x="296" y="58"/>
                  </a:lnTo>
                  <a:lnTo>
                    <a:pt x="274" y="60"/>
                  </a:lnTo>
                  <a:lnTo>
                    <a:pt x="254" y="65"/>
                  </a:lnTo>
                  <a:lnTo>
                    <a:pt x="237" y="71"/>
                  </a:lnTo>
                  <a:lnTo>
                    <a:pt x="220" y="77"/>
                  </a:lnTo>
                  <a:lnTo>
                    <a:pt x="204" y="84"/>
                  </a:lnTo>
                  <a:lnTo>
                    <a:pt x="190" y="92"/>
                  </a:lnTo>
                  <a:lnTo>
                    <a:pt x="176" y="100"/>
                  </a:lnTo>
                  <a:lnTo>
                    <a:pt x="163" y="110"/>
                  </a:lnTo>
                  <a:lnTo>
                    <a:pt x="152" y="119"/>
                  </a:lnTo>
                  <a:lnTo>
                    <a:pt x="141" y="128"/>
                  </a:lnTo>
                  <a:lnTo>
                    <a:pt x="132" y="136"/>
                  </a:lnTo>
                  <a:lnTo>
                    <a:pt x="123" y="145"/>
                  </a:lnTo>
                  <a:lnTo>
                    <a:pt x="116" y="153"/>
                  </a:lnTo>
                  <a:lnTo>
                    <a:pt x="109" y="161"/>
                  </a:lnTo>
                  <a:lnTo>
                    <a:pt x="102" y="168"/>
                  </a:lnTo>
                  <a:lnTo>
                    <a:pt x="76" y="203"/>
                  </a:lnTo>
                  <a:lnTo>
                    <a:pt x="56" y="241"/>
                  </a:lnTo>
                  <a:lnTo>
                    <a:pt x="41" y="278"/>
                  </a:lnTo>
                  <a:lnTo>
                    <a:pt x="31" y="312"/>
                  </a:lnTo>
                  <a:lnTo>
                    <a:pt x="24" y="343"/>
                  </a:lnTo>
                  <a:lnTo>
                    <a:pt x="20" y="369"/>
                  </a:lnTo>
                  <a:lnTo>
                    <a:pt x="18" y="385"/>
                  </a:lnTo>
                  <a:lnTo>
                    <a:pt x="18" y="391"/>
                  </a:lnTo>
                  <a:lnTo>
                    <a:pt x="0"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a:off x="8982078" y="4818853"/>
              <a:ext cx="446088" cy="214312"/>
            </a:xfrm>
            <a:custGeom>
              <a:avLst/>
              <a:gdLst>
                <a:gd name="T0" fmla="*/ 29 w 562"/>
                <a:gd name="T1" fmla="*/ 255 h 272"/>
                <a:gd name="T2" fmla="*/ 39 w 562"/>
                <a:gd name="T3" fmla="*/ 225 h 272"/>
                <a:gd name="T4" fmla="*/ 66 w 562"/>
                <a:gd name="T5" fmla="*/ 180 h 272"/>
                <a:gd name="T6" fmla="*/ 111 w 562"/>
                <a:gd name="T7" fmla="*/ 136 h 272"/>
                <a:gd name="T8" fmla="*/ 154 w 562"/>
                <a:gd name="T9" fmla="*/ 115 h 272"/>
                <a:gd name="T10" fmla="*/ 177 w 562"/>
                <a:gd name="T11" fmla="*/ 108 h 272"/>
                <a:gd name="T12" fmla="*/ 201 w 562"/>
                <a:gd name="T13" fmla="*/ 104 h 272"/>
                <a:gd name="T14" fmla="*/ 226 w 562"/>
                <a:gd name="T15" fmla="*/ 99 h 272"/>
                <a:gd name="T16" fmla="*/ 253 w 562"/>
                <a:gd name="T17" fmla="*/ 96 h 272"/>
                <a:gd name="T18" fmla="*/ 282 w 562"/>
                <a:gd name="T19" fmla="*/ 92 h 272"/>
                <a:gd name="T20" fmla="*/ 314 w 562"/>
                <a:gd name="T21" fmla="*/ 87 h 272"/>
                <a:gd name="T22" fmla="*/ 350 w 562"/>
                <a:gd name="T23" fmla="*/ 80 h 272"/>
                <a:gd name="T24" fmla="*/ 382 w 562"/>
                <a:gd name="T25" fmla="*/ 72 h 272"/>
                <a:gd name="T26" fmla="*/ 409 w 562"/>
                <a:gd name="T27" fmla="*/ 64 h 272"/>
                <a:gd name="T28" fmla="*/ 435 w 562"/>
                <a:gd name="T29" fmla="*/ 54 h 272"/>
                <a:gd name="T30" fmla="*/ 462 w 562"/>
                <a:gd name="T31" fmla="*/ 44 h 272"/>
                <a:gd name="T32" fmla="*/ 487 w 562"/>
                <a:gd name="T33" fmla="*/ 34 h 272"/>
                <a:gd name="T34" fmla="*/ 511 w 562"/>
                <a:gd name="T35" fmla="*/ 23 h 272"/>
                <a:gd name="T36" fmla="*/ 534 w 562"/>
                <a:gd name="T37" fmla="*/ 13 h 272"/>
                <a:gd name="T38" fmla="*/ 554 w 562"/>
                <a:gd name="T39" fmla="*/ 4 h 272"/>
                <a:gd name="T40" fmla="*/ 529 w 562"/>
                <a:gd name="T41" fmla="*/ 3 h 272"/>
                <a:gd name="T42" fmla="*/ 492 w 562"/>
                <a:gd name="T43" fmla="*/ 19 h 272"/>
                <a:gd name="T44" fmla="*/ 447 w 562"/>
                <a:gd name="T45" fmla="*/ 36 h 272"/>
                <a:gd name="T46" fmla="*/ 398 w 562"/>
                <a:gd name="T47" fmla="*/ 53 h 272"/>
                <a:gd name="T48" fmla="*/ 348 w 562"/>
                <a:gd name="T49" fmla="*/ 68 h 272"/>
                <a:gd name="T50" fmla="*/ 310 w 562"/>
                <a:gd name="T51" fmla="*/ 76 h 272"/>
                <a:gd name="T52" fmla="*/ 275 w 562"/>
                <a:gd name="T53" fmla="*/ 82 h 272"/>
                <a:gd name="T54" fmla="*/ 243 w 562"/>
                <a:gd name="T55" fmla="*/ 87 h 272"/>
                <a:gd name="T56" fmla="*/ 213 w 562"/>
                <a:gd name="T57" fmla="*/ 89 h 272"/>
                <a:gd name="T58" fmla="*/ 185 w 562"/>
                <a:gd name="T59" fmla="*/ 92 h 272"/>
                <a:gd name="T60" fmla="*/ 160 w 562"/>
                <a:gd name="T61" fmla="*/ 96 h 272"/>
                <a:gd name="T62" fmla="*/ 136 w 562"/>
                <a:gd name="T63" fmla="*/ 102 h 272"/>
                <a:gd name="T64" fmla="*/ 112 w 562"/>
                <a:gd name="T65" fmla="*/ 110 h 272"/>
                <a:gd name="T66" fmla="*/ 55 w 562"/>
                <a:gd name="T67" fmla="*/ 150 h 272"/>
                <a:gd name="T68" fmla="*/ 22 w 562"/>
                <a:gd name="T69" fmla="*/ 204 h 272"/>
                <a:gd name="T70" fmla="*/ 5 w 562"/>
                <a:gd name="T71" fmla="*/ 251 h 272"/>
                <a:gd name="T72" fmla="*/ 0 w 562"/>
                <a:gd name="T73"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2" h="272">
                  <a:moveTo>
                    <a:pt x="28" y="259"/>
                  </a:moveTo>
                  <a:lnTo>
                    <a:pt x="29" y="255"/>
                  </a:lnTo>
                  <a:lnTo>
                    <a:pt x="32" y="242"/>
                  </a:lnTo>
                  <a:lnTo>
                    <a:pt x="39" y="225"/>
                  </a:lnTo>
                  <a:lnTo>
                    <a:pt x="51" y="203"/>
                  </a:lnTo>
                  <a:lnTo>
                    <a:pt x="66" y="180"/>
                  </a:lnTo>
                  <a:lnTo>
                    <a:pt x="85" y="157"/>
                  </a:lnTo>
                  <a:lnTo>
                    <a:pt x="111" y="136"/>
                  </a:lnTo>
                  <a:lnTo>
                    <a:pt x="143" y="120"/>
                  </a:lnTo>
                  <a:lnTo>
                    <a:pt x="154" y="115"/>
                  </a:lnTo>
                  <a:lnTo>
                    <a:pt x="166" y="112"/>
                  </a:lnTo>
                  <a:lnTo>
                    <a:pt x="177" y="108"/>
                  </a:lnTo>
                  <a:lnTo>
                    <a:pt x="189" y="106"/>
                  </a:lnTo>
                  <a:lnTo>
                    <a:pt x="201" y="104"/>
                  </a:lnTo>
                  <a:lnTo>
                    <a:pt x="213" y="102"/>
                  </a:lnTo>
                  <a:lnTo>
                    <a:pt x="226" y="99"/>
                  </a:lnTo>
                  <a:lnTo>
                    <a:pt x="239" y="98"/>
                  </a:lnTo>
                  <a:lnTo>
                    <a:pt x="253" y="96"/>
                  </a:lnTo>
                  <a:lnTo>
                    <a:pt x="267" y="95"/>
                  </a:lnTo>
                  <a:lnTo>
                    <a:pt x="282" y="92"/>
                  </a:lnTo>
                  <a:lnTo>
                    <a:pt x="298" y="90"/>
                  </a:lnTo>
                  <a:lnTo>
                    <a:pt x="314" y="87"/>
                  </a:lnTo>
                  <a:lnTo>
                    <a:pt x="332" y="83"/>
                  </a:lnTo>
                  <a:lnTo>
                    <a:pt x="350" y="80"/>
                  </a:lnTo>
                  <a:lnTo>
                    <a:pt x="370" y="75"/>
                  </a:lnTo>
                  <a:lnTo>
                    <a:pt x="382" y="72"/>
                  </a:lnTo>
                  <a:lnTo>
                    <a:pt x="396" y="68"/>
                  </a:lnTo>
                  <a:lnTo>
                    <a:pt x="409" y="64"/>
                  </a:lnTo>
                  <a:lnTo>
                    <a:pt x="423" y="59"/>
                  </a:lnTo>
                  <a:lnTo>
                    <a:pt x="435" y="54"/>
                  </a:lnTo>
                  <a:lnTo>
                    <a:pt x="449" y="50"/>
                  </a:lnTo>
                  <a:lnTo>
                    <a:pt x="462" y="44"/>
                  </a:lnTo>
                  <a:lnTo>
                    <a:pt x="474" y="39"/>
                  </a:lnTo>
                  <a:lnTo>
                    <a:pt x="487" y="34"/>
                  </a:lnTo>
                  <a:lnTo>
                    <a:pt x="500" y="28"/>
                  </a:lnTo>
                  <a:lnTo>
                    <a:pt x="511" y="23"/>
                  </a:lnTo>
                  <a:lnTo>
                    <a:pt x="523" y="18"/>
                  </a:lnTo>
                  <a:lnTo>
                    <a:pt x="534" y="13"/>
                  </a:lnTo>
                  <a:lnTo>
                    <a:pt x="544" y="8"/>
                  </a:lnTo>
                  <a:lnTo>
                    <a:pt x="554" y="4"/>
                  </a:lnTo>
                  <a:lnTo>
                    <a:pt x="562" y="0"/>
                  </a:lnTo>
                  <a:lnTo>
                    <a:pt x="529" y="3"/>
                  </a:lnTo>
                  <a:lnTo>
                    <a:pt x="511" y="11"/>
                  </a:lnTo>
                  <a:lnTo>
                    <a:pt x="492" y="19"/>
                  </a:lnTo>
                  <a:lnTo>
                    <a:pt x="470" y="28"/>
                  </a:lnTo>
                  <a:lnTo>
                    <a:pt x="447" y="36"/>
                  </a:lnTo>
                  <a:lnTo>
                    <a:pt x="424" y="45"/>
                  </a:lnTo>
                  <a:lnTo>
                    <a:pt x="398" y="53"/>
                  </a:lnTo>
                  <a:lnTo>
                    <a:pt x="373" y="61"/>
                  </a:lnTo>
                  <a:lnTo>
                    <a:pt x="348" y="68"/>
                  </a:lnTo>
                  <a:lnTo>
                    <a:pt x="328" y="73"/>
                  </a:lnTo>
                  <a:lnTo>
                    <a:pt x="310" y="76"/>
                  </a:lnTo>
                  <a:lnTo>
                    <a:pt x="292" y="80"/>
                  </a:lnTo>
                  <a:lnTo>
                    <a:pt x="275" y="82"/>
                  </a:lnTo>
                  <a:lnTo>
                    <a:pt x="259" y="84"/>
                  </a:lnTo>
                  <a:lnTo>
                    <a:pt x="243" y="87"/>
                  </a:lnTo>
                  <a:lnTo>
                    <a:pt x="228" y="88"/>
                  </a:lnTo>
                  <a:lnTo>
                    <a:pt x="213" y="89"/>
                  </a:lnTo>
                  <a:lnTo>
                    <a:pt x="199" y="91"/>
                  </a:lnTo>
                  <a:lnTo>
                    <a:pt x="185" y="92"/>
                  </a:lnTo>
                  <a:lnTo>
                    <a:pt x="173" y="95"/>
                  </a:lnTo>
                  <a:lnTo>
                    <a:pt x="160" y="96"/>
                  </a:lnTo>
                  <a:lnTo>
                    <a:pt x="147" y="98"/>
                  </a:lnTo>
                  <a:lnTo>
                    <a:pt x="136" y="102"/>
                  </a:lnTo>
                  <a:lnTo>
                    <a:pt x="123" y="105"/>
                  </a:lnTo>
                  <a:lnTo>
                    <a:pt x="112" y="110"/>
                  </a:lnTo>
                  <a:lnTo>
                    <a:pt x="81" y="127"/>
                  </a:lnTo>
                  <a:lnTo>
                    <a:pt x="55" y="150"/>
                  </a:lnTo>
                  <a:lnTo>
                    <a:pt x="36" y="176"/>
                  </a:lnTo>
                  <a:lnTo>
                    <a:pt x="22" y="204"/>
                  </a:lnTo>
                  <a:lnTo>
                    <a:pt x="11" y="231"/>
                  </a:lnTo>
                  <a:lnTo>
                    <a:pt x="5" y="251"/>
                  </a:lnTo>
                  <a:lnTo>
                    <a:pt x="1" y="266"/>
                  </a:lnTo>
                  <a:lnTo>
                    <a:pt x="0" y="272"/>
                  </a:lnTo>
                  <a:lnTo>
                    <a:pt x="28"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p:cNvSpPr>
            <p:nvPr/>
          </p:nvSpPr>
          <p:spPr bwMode="auto">
            <a:xfrm>
              <a:off x="8797928" y="5003002"/>
              <a:ext cx="200025" cy="90487"/>
            </a:xfrm>
            <a:custGeom>
              <a:avLst/>
              <a:gdLst>
                <a:gd name="T0" fmla="*/ 17 w 253"/>
                <a:gd name="T1" fmla="*/ 114 h 114"/>
                <a:gd name="T2" fmla="*/ 18 w 253"/>
                <a:gd name="T3" fmla="*/ 112 h 114"/>
                <a:gd name="T4" fmla="*/ 20 w 253"/>
                <a:gd name="T5" fmla="*/ 105 h 114"/>
                <a:gd name="T6" fmla="*/ 26 w 253"/>
                <a:gd name="T7" fmla="*/ 94 h 114"/>
                <a:gd name="T8" fmla="*/ 35 w 253"/>
                <a:gd name="T9" fmla="*/ 82 h 114"/>
                <a:gd name="T10" fmla="*/ 50 w 253"/>
                <a:gd name="T11" fmla="*/ 68 h 114"/>
                <a:gd name="T12" fmla="*/ 70 w 253"/>
                <a:gd name="T13" fmla="*/ 53 h 114"/>
                <a:gd name="T14" fmla="*/ 95 w 253"/>
                <a:gd name="T15" fmla="*/ 39 h 114"/>
                <a:gd name="T16" fmla="*/ 128 w 253"/>
                <a:gd name="T17" fmla="*/ 25 h 114"/>
                <a:gd name="T18" fmla="*/ 162 w 253"/>
                <a:gd name="T19" fmla="*/ 16 h 114"/>
                <a:gd name="T20" fmla="*/ 188 w 253"/>
                <a:gd name="T21" fmla="*/ 13 h 114"/>
                <a:gd name="T22" fmla="*/ 210 w 253"/>
                <a:gd name="T23" fmla="*/ 14 h 114"/>
                <a:gd name="T24" fmla="*/ 227 w 253"/>
                <a:gd name="T25" fmla="*/ 17 h 114"/>
                <a:gd name="T26" fmla="*/ 239 w 253"/>
                <a:gd name="T27" fmla="*/ 22 h 114"/>
                <a:gd name="T28" fmla="*/ 247 w 253"/>
                <a:gd name="T29" fmla="*/ 28 h 114"/>
                <a:gd name="T30" fmla="*/ 252 w 253"/>
                <a:gd name="T31" fmla="*/ 32 h 114"/>
                <a:gd name="T32" fmla="*/ 253 w 253"/>
                <a:gd name="T33" fmla="*/ 33 h 114"/>
                <a:gd name="T34" fmla="*/ 235 w 253"/>
                <a:gd name="T35" fmla="*/ 17 h 114"/>
                <a:gd name="T36" fmla="*/ 234 w 253"/>
                <a:gd name="T37" fmla="*/ 16 h 114"/>
                <a:gd name="T38" fmla="*/ 228 w 253"/>
                <a:gd name="T39" fmla="*/ 13 h 114"/>
                <a:gd name="T40" fmla="*/ 219 w 253"/>
                <a:gd name="T41" fmla="*/ 8 h 114"/>
                <a:gd name="T42" fmla="*/ 207 w 253"/>
                <a:gd name="T43" fmla="*/ 3 h 114"/>
                <a:gd name="T44" fmla="*/ 188 w 253"/>
                <a:gd name="T45" fmla="*/ 0 h 114"/>
                <a:gd name="T46" fmla="*/ 165 w 253"/>
                <a:gd name="T47" fmla="*/ 0 h 114"/>
                <a:gd name="T48" fmla="*/ 138 w 253"/>
                <a:gd name="T49" fmla="*/ 3 h 114"/>
                <a:gd name="T50" fmla="*/ 104 w 253"/>
                <a:gd name="T51" fmla="*/ 11 h 114"/>
                <a:gd name="T52" fmla="*/ 80 w 253"/>
                <a:gd name="T53" fmla="*/ 20 h 114"/>
                <a:gd name="T54" fmla="*/ 60 w 253"/>
                <a:gd name="T55" fmla="*/ 30 h 114"/>
                <a:gd name="T56" fmla="*/ 44 w 253"/>
                <a:gd name="T57" fmla="*/ 40 h 114"/>
                <a:gd name="T58" fmla="*/ 30 w 253"/>
                <a:gd name="T59" fmla="*/ 51 h 114"/>
                <a:gd name="T60" fmla="*/ 20 w 253"/>
                <a:gd name="T61" fmla="*/ 62 h 114"/>
                <a:gd name="T62" fmla="*/ 11 w 253"/>
                <a:gd name="T63" fmla="*/ 74 h 114"/>
                <a:gd name="T64" fmla="*/ 5 w 253"/>
                <a:gd name="T65" fmla="*/ 86 h 114"/>
                <a:gd name="T66" fmla="*/ 0 w 253"/>
                <a:gd name="T67" fmla="*/ 98 h 114"/>
                <a:gd name="T68" fmla="*/ 0 w 253"/>
                <a:gd name="T69" fmla="*/ 107 h 114"/>
                <a:gd name="T70" fmla="*/ 6 w 253"/>
                <a:gd name="T71" fmla="*/ 112 h 114"/>
                <a:gd name="T72" fmla="*/ 13 w 253"/>
                <a:gd name="T73" fmla="*/ 114 h 114"/>
                <a:gd name="T74" fmla="*/ 17 w 253"/>
                <a:gd name="T7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14">
                  <a:moveTo>
                    <a:pt x="17" y="114"/>
                  </a:moveTo>
                  <a:lnTo>
                    <a:pt x="18" y="112"/>
                  </a:lnTo>
                  <a:lnTo>
                    <a:pt x="20" y="105"/>
                  </a:lnTo>
                  <a:lnTo>
                    <a:pt x="26" y="94"/>
                  </a:lnTo>
                  <a:lnTo>
                    <a:pt x="35" y="82"/>
                  </a:lnTo>
                  <a:lnTo>
                    <a:pt x="50" y="68"/>
                  </a:lnTo>
                  <a:lnTo>
                    <a:pt x="70" y="53"/>
                  </a:lnTo>
                  <a:lnTo>
                    <a:pt x="95" y="39"/>
                  </a:lnTo>
                  <a:lnTo>
                    <a:pt x="128" y="25"/>
                  </a:lnTo>
                  <a:lnTo>
                    <a:pt x="162" y="16"/>
                  </a:lnTo>
                  <a:lnTo>
                    <a:pt x="188" y="13"/>
                  </a:lnTo>
                  <a:lnTo>
                    <a:pt x="210" y="14"/>
                  </a:lnTo>
                  <a:lnTo>
                    <a:pt x="227" y="17"/>
                  </a:lnTo>
                  <a:lnTo>
                    <a:pt x="239" y="22"/>
                  </a:lnTo>
                  <a:lnTo>
                    <a:pt x="247" y="28"/>
                  </a:lnTo>
                  <a:lnTo>
                    <a:pt x="252" y="32"/>
                  </a:lnTo>
                  <a:lnTo>
                    <a:pt x="253" y="33"/>
                  </a:lnTo>
                  <a:lnTo>
                    <a:pt x="235" y="17"/>
                  </a:lnTo>
                  <a:lnTo>
                    <a:pt x="234" y="16"/>
                  </a:lnTo>
                  <a:lnTo>
                    <a:pt x="228" y="13"/>
                  </a:lnTo>
                  <a:lnTo>
                    <a:pt x="219" y="8"/>
                  </a:lnTo>
                  <a:lnTo>
                    <a:pt x="207" y="3"/>
                  </a:lnTo>
                  <a:lnTo>
                    <a:pt x="188" y="0"/>
                  </a:lnTo>
                  <a:lnTo>
                    <a:pt x="165" y="0"/>
                  </a:lnTo>
                  <a:lnTo>
                    <a:pt x="138" y="3"/>
                  </a:lnTo>
                  <a:lnTo>
                    <a:pt x="104" y="11"/>
                  </a:lnTo>
                  <a:lnTo>
                    <a:pt x="80" y="20"/>
                  </a:lnTo>
                  <a:lnTo>
                    <a:pt x="60" y="30"/>
                  </a:lnTo>
                  <a:lnTo>
                    <a:pt x="44" y="40"/>
                  </a:lnTo>
                  <a:lnTo>
                    <a:pt x="30" y="51"/>
                  </a:lnTo>
                  <a:lnTo>
                    <a:pt x="20" y="62"/>
                  </a:lnTo>
                  <a:lnTo>
                    <a:pt x="11" y="74"/>
                  </a:lnTo>
                  <a:lnTo>
                    <a:pt x="5" y="86"/>
                  </a:lnTo>
                  <a:lnTo>
                    <a:pt x="0" y="98"/>
                  </a:lnTo>
                  <a:lnTo>
                    <a:pt x="0" y="107"/>
                  </a:lnTo>
                  <a:lnTo>
                    <a:pt x="6" y="112"/>
                  </a:lnTo>
                  <a:lnTo>
                    <a:pt x="13" y="114"/>
                  </a:lnTo>
                  <a:lnTo>
                    <a:pt x="17"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p:cNvSpPr>
            <p:nvPr/>
          </p:nvSpPr>
          <p:spPr bwMode="auto">
            <a:xfrm>
              <a:off x="8240715" y="4877590"/>
              <a:ext cx="646113" cy="217487"/>
            </a:xfrm>
            <a:custGeom>
              <a:avLst/>
              <a:gdLst>
                <a:gd name="T0" fmla="*/ 6 w 814"/>
                <a:gd name="T1" fmla="*/ 274 h 274"/>
                <a:gd name="T2" fmla="*/ 16 w 814"/>
                <a:gd name="T3" fmla="*/ 272 h 274"/>
                <a:gd name="T4" fmla="*/ 29 w 814"/>
                <a:gd name="T5" fmla="*/ 266 h 274"/>
                <a:gd name="T6" fmla="*/ 46 w 814"/>
                <a:gd name="T7" fmla="*/ 256 h 274"/>
                <a:gd name="T8" fmla="*/ 70 w 814"/>
                <a:gd name="T9" fmla="*/ 242 h 274"/>
                <a:gd name="T10" fmla="*/ 102 w 814"/>
                <a:gd name="T11" fmla="*/ 221 h 274"/>
                <a:gd name="T12" fmla="*/ 145 w 814"/>
                <a:gd name="T13" fmla="*/ 196 h 274"/>
                <a:gd name="T14" fmla="*/ 201 w 814"/>
                <a:gd name="T15" fmla="*/ 164 h 274"/>
                <a:gd name="T16" fmla="*/ 268 w 814"/>
                <a:gd name="T17" fmla="*/ 124 h 274"/>
                <a:gd name="T18" fmla="*/ 328 w 814"/>
                <a:gd name="T19" fmla="*/ 92 h 274"/>
                <a:gd name="T20" fmla="*/ 380 w 814"/>
                <a:gd name="T21" fmla="*/ 68 h 274"/>
                <a:gd name="T22" fmla="*/ 425 w 814"/>
                <a:gd name="T23" fmla="*/ 51 h 274"/>
                <a:gd name="T24" fmla="*/ 466 w 814"/>
                <a:gd name="T25" fmla="*/ 38 h 274"/>
                <a:gd name="T26" fmla="*/ 508 w 814"/>
                <a:gd name="T27" fmla="*/ 31 h 274"/>
                <a:gd name="T28" fmla="*/ 549 w 814"/>
                <a:gd name="T29" fmla="*/ 28 h 274"/>
                <a:gd name="T30" fmla="*/ 594 w 814"/>
                <a:gd name="T31" fmla="*/ 27 h 274"/>
                <a:gd name="T32" fmla="*/ 667 w 814"/>
                <a:gd name="T33" fmla="*/ 36 h 274"/>
                <a:gd name="T34" fmla="*/ 736 w 814"/>
                <a:gd name="T35" fmla="*/ 77 h 274"/>
                <a:gd name="T36" fmla="*/ 775 w 814"/>
                <a:gd name="T37" fmla="*/ 134 h 274"/>
                <a:gd name="T38" fmla="*/ 791 w 814"/>
                <a:gd name="T39" fmla="*/ 174 h 274"/>
                <a:gd name="T40" fmla="*/ 814 w 814"/>
                <a:gd name="T41" fmla="*/ 169 h 274"/>
                <a:gd name="T42" fmla="*/ 812 w 814"/>
                <a:gd name="T43" fmla="*/ 162 h 274"/>
                <a:gd name="T44" fmla="*/ 805 w 814"/>
                <a:gd name="T45" fmla="*/ 144 h 274"/>
                <a:gd name="T46" fmla="*/ 793 w 814"/>
                <a:gd name="T47" fmla="*/ 118 h 274"/>
                <a:gd name="T48" fmla="*/ 775 w 814"/>
                <a:gd name="T49" fmla="*/ 86 h 274"/>
                <a:gd name="T50" fmla="*/ 750 w 814"/>
                <a:gd name="T51" fmla="*/ 57 h 274"/>
                <a:gd name="T52" fmla="*/ 717 w 814"/>
                <a:gd name="T53" fmla="*/ 29 h 274"/>
                <a:gd name="T54" fmla="*/ 678 w 814"/>
                <a:gd name="T55" fmla="*/ 9 h 274"/>
                <a:gd name="T56" fmla="*/ 630 w 814"/>
                <a:gd name="T57" fmla="*/ 1 h 274"/>
                <a:gd name="T58" fmla="*/ 582 w 814"/>
                <a:gd name="T59" fmla="*/ 0 h 274"/>
                <a:gd name="T60" fmla="*/ 538 w 814"/>
                <a:gd name="T61" fmla="*/ 2 h 274"/>
                <a:gd name="T62" fmla="*/ 497 w 814"/>
                <a:gd name="T63" fmla="*/ 7 h 274"/>
                <a:gd name="T64" fmla="*/ 456 w 814"/>
                <a:gd name="T65" fmla="*/ 17 h 274"/>
                <a:gd name="T66" fmla="*/ 412 w 814"/>
                <a:gd name="T67" fmla="*/ 31 h 274"/>
                <a:gd name="T68" fmla="*/ 364 w 814"/>
                <a:gd name="T69" fmla="*/ 53 h 274"/>
                <a:gd name="T70" fmla="*/ 309 w 814"/>
                <a:gd name="T71" fmla="*/ 81 h 274"/>
                <a:gd name="T72" fmla="*/ 244 w 814"/>
                <a:gd name="T73" fmla="*/ 116 h 274"/>
                <a:gd name="T74" fmla="*/ 182 w 814"/>
                <a:gd name="T75" fmla="*/ 152 h 274"/>
                <a:gd name="T76" fmla="*/ 132 w 814"/>
                <a:gd name="T77" fmla="*/ 180 h 274"/>
                <a:gd name="T78" fmla="*/ 97 w 814"/>
                <a:gd name="T79" fmla="*/ 202 h 274"/>
                <a:gd name="T80" fmla="*/ 70 w 814"/>
                <a:gd name="T81" fmla="*/ 217 h 274"/>
                <a:gd name="T82" fmla="*/ 52 w 814"/>
                <a:gd name="T83" fmla="*/ 228 h 274"/>
                <a:gd name="T84" fmla="*/ 40 w 814"/>
                <a:gd name="T85" fmla="*/ 235 h 274"/>
                <a:gd name="T86" fmla="*/ 32 w 814"/>
                <a:gd name="T87" fmla="*/ 242 h 274"/>
                <a:gd name="T88" fmla="*/ 26 w 814"/>
                <a:gd name="T89" fmla="*/ 24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4" h="274">
                  <a:moveTo>
                    <a:pt x="0" y="274"/>
                  </a:moveTo>
                  <a:lnTo>
                    <a:pt x="6" y="274"/>
                  </a:lnTo>
                  <a:lnTo>
                    <a:pt x="10" y="273"/>
                  </a:lnTo>
                  <a:lnTo>
                    <a:pt x="16" y="272"/>
                  </a:lnTo>
                  <a:lnTo>
                    <a:pt x="22" y="268"/>
                  </a:lnTo>
                  <a:lnTo>
                    <a:pt x="29" y="266"/>
                  </a:lnTo>
                  <a:lnTo>
                    <a:pt x="37" y="261"/>
                  </a:lnTo>
                  <a:lnTo>
                    <a:pt x="46" y="256"/>
                  </a:lnTo>
                  <a:lnTo>
                    <a:pt x="58" y="249"/>
                  </a:lnTo>
                  <a:lnTo>
                    <a:pt x="70" y="242"/>
                  </a:lnTo>
                  <a:lnTo>
                    <a:pt x="85" y="233"/>
                  </a:lnTo>
                  <a:lnTo>
                    <a:pt x="102" y="221"/>
                  </a:lnTo>
                  <a:lnTo>
                    <a:pt x="122" y="210"/>
                  </a:lnTo>
                  <a:lnTo>
                    <a:pt x="145" y="196"/>
                  </a:lnTo>
                  <a:lnTo>
                    <a:pt x="172" y="181"/>
                  </a:lnTo>
                  <a:lnTo>
                    <a:pt x="201" y="164"/>
                  </a:lnTo>
                  <a:lnTo>
                    <a:pt x="235" y="144"/>
                  </a:lnTo>
                  <a:lnTo>
                    <a:pt x="268" y="124"/>
                  </a:lnTo>
                  <a:lnTo>
                    <a:pt x="299" y="108"/>
                  </a:lnTo>
                  <a:lnTo>
                    <a:pt x="328" y="92"/>
                  </a:lnTo>
                  <a:lnTo>
                    <a:pt x="355" y="80"/>
                  </a:lnTo>
                  <a:lnTo>
                    <a:pt x="380" y="68"/>
                  </a:lnTo>
                  <a:lnTo>
                    <a:pt x="403" y="59"/>
                  </a:lnTo>
                  <a:lnTo>
                    <a:pt x="425" y="51"/>
                  </a:lnTo>
                  <a:lnTo>
                    <a:pt x="447" y="44"/>
                  </a:lnTo>
                  <a:lnTo>
                    <a:pt x="466" y="38"/>
                  </a:lnTo>
                  <a:lnTo>
                    <a:pt x="487" y="33"/>
                  </a:lnTo>
                  <a:lnTo>
                    <a:pt x="508" y="31"/>
                  </a:lnTo>
                  <a:lnTo>
                    <a:pt x="529" y="29"/>
                  </a:lnTo>
                  <a:lnTo>
                    <a:pt x="549" y="28"/>
                  </a:lnTo>
                  <a:lnTo>
                    <a:pt x="571" y="27"/>
                  </a:lnTo>
                  <a:lnTo>
                    <a:pt x="594" y="27"/>
                  </a:lnTo>
                  <a:lnTo>
                    <a:pt x="620" y="28"/>
                  </a:lnTo>
                  <a:lnTo>
                    <a:pt x="667" y="36"/>
                  </a:lnTo>
                  <a:lnTo>
                    <a:pt x="706" y="53"/>
                  </a:lnTo>
                  <a:lnTo>
                    <a:pt x="736" y="77"/>
                  </a:lnTo>
                  <a:lnTo>
                    <a:pt x="759" y="106"/>
                  </a:lnTo>
                  <a:lnTo>
                    <a:pt x="775" y="134"/>
                  </a:lnTo>
                  <a:lnTo>
                    <a:pt x="785" y="158"/>
                  </a:lnTo>
                  <a:lnTo>
                    <a:pt x="791" y="174"/>
                  </a:lnTo>
                  <a:lnTo>
                    <a:pt x="792" y="181"/>
                  </a:lnTo>
                  <a:lnTo>
                    <a:pt x="814" y="169"/>
                  </a:lnTo>
                  <a:lnTo>
                    <a:pt x="814" y="167"/>
                  </a:lnTo>
                  <a:lnTo>
                    <a:pt x="812" y="162"/>
                  </a:lnTo>
                  <a:lnTo>
                    <a:pt x="810" y="154"/>
                  </a:lnTo>
                  <a:lnTo>
                    <a:pt x="805" y="144"/>
                  </a:lnTo>
                  <a:lnTo>
                    <a:pt x="799" y="131"/>
                  </a:lnTo>
                  <a:lnTo>
                    <a:pt x="793" y="118"/>
                  </a:lnTo>
                  <a:lnTo>
                    <a:pt x="784" y="103"/>
                  </a:lnTo>
                  <a:lnTo>
                    <a:pt x="775" y="86"/>
                  </a:lnTo>
                  <a:lnTo>
                    <a:pt x="763" y="71"/>
                  </a:lnTo>
                  <a:lnTo>
                    <a:pt x="750" y="57"/>
                  </a:lnTo>
                  <a:lnTo>
                    <a:pt x="735" y="42"/>
                  </a:lnTo>
                  <a:lnTo>
                    <a:pt x="717" y="29"/>
                  </a:lnTo>
                  <a:lnTo>
                    <a:pt x="699" y="19"/>
                  </a:lnTo>
                  <a:lnTo>
                    <a:pt x="678" y="9"/>
                  </a:lnTo>
                  <a:lnTo>
                    <a:pt x="655" y="4"/>
                  </a:lnTo>
                  <a:lnTo>
                    <a:pt x="630" y="1"/>
                  </a:lnTo>
                  <a:lnTo>
                    <a:pt x="605" y="0"/>
                  </a:lnTo>
                  <a:lnTo>
                    <a:pt x="582" y="0"/>
                  </a:lnTo>
                  <a:lnTo>
                    <a:pt x="560" y="1"/>
                  </a:lnTo>
                  <a:lnTo>
                    <a:pt x="538" y="2"/>
                  </a:lnTo>
                  <a:lnTo>
                    <a:pt x="517" y="5"/>
                  </a:lnTo>
                  <a:lnTo>
                    <a:pt x="497" y="7"/>
                  </a:lnTo>
                  <a:lnTo>
                    <a:pt x="477" y="12"/>
                  </a:lnTo>
                  <a:lnTo>
                    <a:pt x="456" y="17"/>
                  </a:lnTo>
                  <a:lnTo>
                    <a:pt x="435" y="23"/>
                  </a:lnTo>
                  <a:lnTo>
                    <a:pt x="412" y="31"/>
                  </a:lnTo>
                  <a:lnTo>
                    <a:pt x="389" y="42"/>
                  </a:lnTo>
                  <a:lnTo>
                    <a:pt x="364" y="53"/>
                  </a:lnTo>
                  <a:lnTo>
                    <a:pt x="337" y="66"/>
                  </a:lnTo>
                  <a:lnTo>
                    <a:pt x="309" y="81"/>
                  </a:lnTo>
                  <a:lnTo>
                    <a:pt x="277" y="98"/>
                  </a:lnTo>
                  <a:lnTo>
                    <a:pt x="244" y="116"/>
                  </a:lnTo>
                  <a:lnTo>
                    <a:pt x="211" y="136"/>
                  </a:lnTo>
                  <a:lnTo>
                    <a:pt x="182" y="152"/>
                  </a:lnTo>
                  <a:lnTo>
                    <a:pt x="155" y="167"/>
                  </a:lnTo>
                  <a:lnTo>
                    <a:pt x="132" y="180"/>
                  </a:lnTo>
                  <a:lnTo>
                    <a:pt x="113" y="191"/>
                  </a:lnTo>
                  <a:lnTo>
                    <a:pt x="97" y="202"/>
                  </a:lnTo>
                  <a:lnTo>
                    <a:pt x="82" y="210"/>
                  </a:lnTo>
                  <a:lnTo>
                    <a:pt x="70" y="217"/>
                  </a:lnTo>
                  <a:lnTo>
                    <a:pt x="60" y="222"/>
                  </a:lnTo>
                  <a:lnTo>
                    <a:pt x="52" y="228"/>
                  </a:lnTo>
                  <a:lnTo>
                    <a:pt x="45" y="231"/>
                  </a:lnTo>
                  <a:lnTo>
                    <a:pt x="40" y="235"/>
                  </a:lnTo>
                  <a:lnTo>
                    <a:pt x="36" y="238"/>
                  </a:lnTo>
                  <a:lnTo>
                    <a:pt x="32" y="242"/>
                  </a:lnTo>
                  <a:lnTo>
                    <a:pt x="29" y="244"/>
                  </a:lnTo>
                  <a:lnTo>
                    <a:pt x="26" y="248"/>
                  </a:lnTo>
                  <a:lnTo>
                    <a:pt x="0"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p:cNvSpPr>
              <a:spLocks/>
            </p:cNvSpPr>
            <p:nvPr/>
          </p:nvSpPr>
          <p:spPr bwMode="auto">
            <a:xfrm>
              <a:off x="8221665" y="5109365"/>
              <a:ext cx="57150" cy="133350"/>
            </a:xfrm>
            <a:custGeom>
              <a:avLst/>
              <a:gdLst>
                <a:gd name="T0" fmla="*/ 26 w 70"/>
                <a:gd name="T1" fmla="*/ 170 h 170"/>
                <a:gd name="T2" fmla="*/ 30 w 70"/>
                <a:gd name="T3" fmla="*/ 166 h 170"/>
                <a:gd name="T4" fmla="*/ 39 w 70"/>
                <a:gd name="T5" fmla="*/ 156 h 170"/>
                <a:gd name="T6" fmla="*/ 51 w 70"/>
                <a:gd name="T7" fmla="*/ 142 h 170"/>
                <a:gd name="T8" fmla="*/ 59 w 70"/>
                <a:gd name="T9" fmla="*/ 126 h 170"/>
                <a:gd name="T10" fmla="*/ 67 w 70"/>
                <a:gd name="T11" fmla="*/ 92 h 170"/>
                <a:gd name="T12" fmla="*/ 70 w 70"/>
                <a:gd name="T13" fmla="*/ 61 h 170"/>
                <a:gd name="T14" fmla="*/ 70 w 70"/>
                <a:gd name="T15" fmla="*/ 38 h 170"/>
                <a:gd name="T16" fmla="*/ 70 w 70"/>
                <a:gd name="T17" fmla="*/ 29 h 170"/>
                <a:gd name="T18" fmla="*/ 60 w 70"/>
                <a:gd name="T19" fmla="*/ 0 h 170"/>
                <a:gd name="T20" fmla="*/ 60 w 70"/>
                <a:gd name="T21" fmla="*/ 10 h 170"/>
                <a:gd name="T22" fmla="*/ 60 w 70"/>
                <a:gd name="T23" fmla="*/ 31 h 170"/>
                <a:gd name="T24" fmla="*/ 56 w 70"/>
                <a:gd name="T25" fmla="*/ 63 h 170"/>
                <a:gd name="T26" fmla="*/ 48 w 70"/>
                <a:gd name="T27" fmla="*/ 97 h 170"/>
                <a:gd name="T28" fmla="*/ 42 w 70"/>
                <a:gd name="T29" fmla="*/ 110 h 170"/>
                <a:gd name="T30" fmla="*/ 36 w 70"/>
                <a:gd name="T31" fmla="*/ 122 h 170"/>
                <a:gd name="T32" fmla="*/ 28 w 70"/>
                <a:gd name="T33" fmla="*/ 134 h 170"/>
                <a:gd name="T34" fmla="*/ 19 w 70"/>
                <a:gd name="T35" fmla="*/ 145 h 170"/>
                <a:gd name="T36" fmla="*/ 13 w 70"/>
                <a:gd name="T37" fmla="*/ 155 h 170"/>
                <a:gd name="T38" fmla="*/ 6 w 70"/>
                <a:gd name="T39" fmla="*/ 163 h 170"/>
                <a:gd name="T40" fmla="*/ 1 w 70"/>
                <a:gd name="T41" fmla="*/ 167 h 170"/>
                <a:gd name="T42" fmla="*/ 0 w 70"/>
                <a:gd name="T43" fmla="*/ 170 h 170"/>
                <a:gd name="T44" fmla="*/ 26 w 70"/>
                <a:gd name="T4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170">
                  <a:moveTo>
                    <a:pt x="26" y="170"/>
                  </a:moveTo>
                  <a:lnTo>
                    <a:pt x="30" y="166"/>
                  </a:lnTo>
                  <a:lnTo>
                    <a:pt x="39" y="156"/>
                  </a:lnTo>
                  <a:lnTo>
                    <a:pt x="51" y="142"/>
                  </a:lnTo>
                  <a:lnTo>
                    <a:pt x="59" y="126"/>
                  </a:lnTo>
                  <a:lnTo>
                    <a:pt x="67" y="92"/>
                  </a:lnTo>
                  <a:lnTo>
                    <a:pt x="70" y="61"/>
                  </a:lnTo>
                  <a:lnTo>
                    <a:pt x="70" y="38"/>
                  </a:lnTo>
                  <a:lnTo>
                    <a:pt x="70" y="29"/>
                  </a:lnTo>
                  <a:lnTo>
                    <a:pt x="60" y="0"/>
                  </a:lnTo>
                  <a:lnTo>
                    <a:pt x="60" y="10"/>
                  </a:lnTo>
                  <a:lnTo>
                    <a:pt x="60" y="31"/>
                  </a:lnTo>
                  <a:lnTo>
                    <a:pt x="56" y="63"/>
                  </a:lnTo>
                  <a:lnTo>
                    <a:pt x="48" y="97"/>
                  </a:lnTo>
                  <a:lnTo>
                    <a:pt x="42" y="110"/>
                  </a:lnTo>
                  <a:lnTo>
                    <a:pt x="36" y="122"/>
                  </a:lnTo>
                  <a:lnTo>
                    <a:pt x="28" y="134"/>
                  </a:lnTo>
                  <a:lnTo>
                    <a:pt x="19" y="145"/>
                  </a:lnTo>
                  <a:lnTo>
                    <a:pt x="13" y="155"/>
                  </a:lnTo>
                  <a:lnTo>
                    <a:pt x="6" y="163"/>
                  </a:lnTo>
                  <a:lnTo>
                    <a:pt x="1" y="167"/>
                  </a:lnTo>
                  <a:lnTo>
                    <a:pt x="0" y="170"/>
                  </a:lnTo>
                  <a:lnTo>
                    <a:pt x="26"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auto">
            <a:xfrm>
              <a:off x="7902577" y="4763290"/>
              <a:ext cx="333375" cy="298450"/>
            </a:xfrm>
            <a:custGeom>
              <a:avLst/>
              <a:gdLst>
                <a:gd name="T0" fmla="*/ 42 w 419"/>
                <a:gd name="T1" fmla="*/ 51 h 376"/>
                <a:gd name="T2" fmla="*/ 45 w 419"/>
                <a:gd name="T3" fmla="*/ 53 h 376"/>
                <a:gd name="T4" fmla="*/ 50 w 419"/>
                <a:gd name="T5" fmla="*/ 59 h 376"/>
                <a:gd name="T6" fmla="*/ 61 w 419"/>
                <a:gd name="T7" fmla="*/ 68 h 376"/>
                <a:gd name="T8" fmla="*/ 73 w 419"/>
                <a:gd name="T9" fmla="*/ 81 h 376"/>
                <a:gd name="T10" fmla="*/ 90 w 419"/>
                <a:gd name="T11" fmla="*/ 96 h 376"/>
                <a:gd name="T12" fmla="*/ 107 w 419"/>
                <a:gd name="T13" fmla="*/ 113 h 376"/>
                <a:gd name="T14" fmla="*/ 126 w 419"/>
                <a:gd name="T15" fmla="*/ 131 h 376"/>
                <a:gd name="T16" fmla="*/ 146 w 419"/>
                <a:gd name="T17" fmla="*/ 151 h 376"/>
                <a:gd name="T18" fmla="*/ 167 w 419"/>
                <a:gd name="T19" fmla="*/ 172 h 376"/>
                <a:gd name="T20" fmla="*/ 188 w 419"/>
                <a:gd name="T21" fmla="*/ 191 h 376"/>
                <a:gd name="T22" fmla="*/ 208 w 419"/>
                <a:gd name="T23" fmla="*/ 211 h 376"/>
                <a:gd name="T24" fmla="*/ 228 w 419"/>
                <a:gd name="T25" fmla="*/ 229 h 376"/>
                <a:gd name="T26" fmla="*/ 246 w 419"/>
                <a:gd name="T27" fmla="*/ 246 h 376"/>
                <a:gd name="T28" fmla="*/ 262 w 419"/>
                <a:gd name="T29" fmla="*/ 261 h 376"/>
                <a:gd name="T30" fmla="*/ 276 w 419"/>
                <a:gd name="T31" fmla="*/ 274 h 376"/>
                <a:gd name="T32" fmla="*/ 287 w 419"/>
                <a:gd name="T33" fmla="*/ 284 h 376"/>
                <a:gd name="T34" fmla="*/ 305 w 419"/>
                <a:gd name="T35" fmla="*/ 301 h 376"/>
                <a:gd name="T36" fmla="*/ 325 w 419"/>
                <a:gd name="T37" fmla="*/ 317 h 376"/>
                <a:gd name="T38" fmla="*/ 345 w 419"/>
                <a:gd name="T39" fmla="*/ 332 h 376"/>
                <a:gd name="T40" fmla="*/ 364 w 419"/>
                <a:gd name="T41" fmla="*/ 345 h 376"/>
                <a:gd name="T42" fmla="*/ 380 w 419"/>
                <a:gd name="T43" fmla="*/ 357 h 376"/>
                <a:gd name="T44" fmla="*/ 394 w 419"/>
                <a:gd name="T45" fmla="*/ 366 h 376"/>
                <a:gd name="T46" fmla="*/ 402 w 419"/>
                <a:gd name="T47" fmla="*/ 372 h 376"/>
                <a:gd name="T48" fmla="*/ 405 w 419"/>
                <a:gd name="T49" fmla="*/ 374 h 376"/>
                <a:gd name="T50" fmla="*/ 419 w 419"/>
                <a:gd name="T51" fmla="*/ 376 h 376"/>
                <a:gd name="T52" fmla="*/ 416 w 419"/>
                <a:gd name="T53" fmla="*/ 374 h 376"/>
                <a:gd name="T54" fmla="*/ 407 w 419"/>
                <a:gd name="T55" fmla="*/ 366 h 376"/>
                <a:gd name="T56" fmla="*/ 395 w 419"/>
                <a:gd name="T57" fmla="*/ 356 h 376"/>
                <a:gd name="T58" fmla="*/ 379 w 419"/>
                <a:gd name="T59" fmla="*/ 342 h 376"/>
                <a:gd name="T60" fmla="*/ 360 w 419"/>
                <a:gd name="T61" fmla="*/ 326 h 376"/>
                <a:gd name="T62" fmla="*/ 342 w 419"/>
                <a:gd name="T63" fmla="*/ 309 h 376"/>
                <a:gd name="T64" fmla="*/ 321 w 419"/>
                <a:gd name="T65" fmla="*/ 291 h 376"/>
                <a:gd name="T66" fmla="*/ 303 w 419"/>
                <a:gd name="T67" fmla="*/ 274 h 376"/>
                <a:gd name="T68" fmla="*/ 291 w 419"/>
                <a:gd name="T69" fmla="*/ 264 h 376"/>
                <a:gd name="T70" fmla="*/ 276 w 419"/>
                <a:gd name="T71" fmla="*/ 250 h 376"/>
                <a:gd name="T72" fmla="*/ 257 w 419"/>
                <a:gd name="T73" fmla="*/ 233 h 376"/>
                <a:gd name="T74" fmla="*/ 235 w 419"/>
                <a:gd name="T75" fmla="*/ 213 h 376"/>
                <a:gd name="T76" fmla="*/ 211 w 419"/>
                <a:gd name="T77" fmla="*/ 191 h 376"/>
                <a:gd name="T78" fmla="*/ 185 w 419"/>
                <a:gd name="T79" fmla="*/ 168 h 376"/>
                <a:gd name="T80" fmla="*/ 160 w 419"/>
                <a:gd name="T81" fmla="*/ 144 h 376"/>
                <a:gd name="T82" fmla="*/ 133 w 419"/>
                <a:gd name="T83" fmla="*/ 121 h 376"/>
                <a:gd name="T84" fmla="*/ 107 w 419"/>
                <a:gd name="T85" fmla="*/ 98 h 376"/>
                <a:gd name="T86" fmla="*/ 83 w 419"/>
                <a:gd name="T87" fmla="*/ 75 h 376"/>
                <a:gd name="T88" fmla="*/ 61 w 419"/>
                <a:gd name="T89" fmla="*/ 55 h 376"/>
                <a:gd name="T90" fmla="*/ 40 w 419"/>
                <a:gd name="T91" fmla="*/ 37 h 376"/>
                <a:gd name="T92" fmla="*/ 24 w 419"/>
                <a:gd name="T93" fmla="*/ 22 h 376"/>
                <a:gd name="T94" fmla="*/ 11 w 419"/>
                <a:gd name="T95" fmla="*/ 10 h 376"/>
                <a:gd name="T96" fmla="*/ 2 w 419"/>
                <a:gd name="T97" fmla="*/ 2 h 376"/>
                <a:gd name="T98" fmla="*/ 0 w 419"/>
                <a:gd name="T99" fmla="*/ 0 h 376"/>
                <a:gd name="T100" fmla="*/ 42 w 419"/>
                <a:gd name="T101"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9" h="376">
                  <a:moveTo>
                    <a:pt x="42" y="51"/>
                  </a:moveTo>
                  <a:lnTo>
                    <a:pt x="45" y="53"/>
                  </a:lnTo>
                  <a:lnTo>
                    <a:pt x="50" y="59"/>
                  </a:lnTo>
                  <a:lnTo>
                    <a:pt x="61" y="68"/>
                  </a:lnTo>
                  <a:lnTo>
                    <a:pt x="73" y="81"/>
                  </a:lnTo>
                  <a:lnTo>
                    <a:pt x="90" y="96"/>
                  </a:lnTo>
                  <a:lnTo>
                    <a:pt x="107" y="113"/>
                  </a:lnTo>
                  <a:lnTo>
                    <a:pt x="126" y="131"/>
                  </a:lnTo>
                  <a:lnTo>
                    <a:pt x="146" y="151"/>
                  </a:lnTo>
                  <a:lnTo>
                    <a:pt x="167" y="172"/>
                  </a:lnTo>
                  <a:lnTo>
                    <a:pt x="188" y="191"/>
                  </a:lnTo>
                  <a:lnTo>
                    <a:pt x="208" y="211"/>
                  </a:lnTo>
                  <a:lnTo>
                    <a:pt x="228" y="229"/>
                  </a:lnTo>
                  <a:lnTo>
                    <a:pt x="246" y="246"/>
                  </a:lnTo>
                  <a:lnTo>
                    <a:pt x="262" y="261"/>
                  </a:lnTo>
                  <a:lnTo>
                    <a:pt x="276" y="274"/>
                  </a:lnTo>
                  <a:lnTo>
                    <a:pt x="287" y="284"/>
                  </a:lnTo>
                  <a:lnTo>
                    <a:pt x="305" y="301"/>
                  </a:lnTo>
                  <a:lnTo>
                    <a:pt x="325" y="317"/>
                  </a:lnTo>
                  <a:lnTo>
                    <a:pt x="345" y="332"/>
                  </a:lnTo>
                  <a:lnTo>
                    <a:pt x="364" y="345"/>
                  </a:lnTo>
                  <a:lnTo>
                    <a:pt x="380" y="357"/>
                  </a:lnTo>
                  <a:lnTo>
                    <a:pt x="394" y="366"/>
                  </a:lnTo>
                  <a:lnTo>
                    <a:pt x="402" y="372"/>
                  </a:lnTo>
                  <a:lnTo>
                    <a:pt x="405" y="374"/>
                  </a:lnTo>
                  <a:lnTo>
                    <a:pt x="419" y="376"/>
                  </a:lnTo>
                  <a:lnTo>
                    <a:pt x="416" y="374"/>
                  </a:lnTo>
                  <a:lnTo>
                    <a:pt x="407" y="366"/>
                  </a:lnTo>
                  <a:lnTo>
                    <a:pt x="395" y="356"/>
                  </a:lnTo>
                  <a:lnTo>
                    <a:pt x="379" y="342"/>
                  </a:lnTo>
                  <a:lnTo>
                    <a:pt x="360" y="326"/>
                  </a:lnTo>
                  <a:lnTo>
                    <a:pt x="342" y="309"/>
                  </a:lnTo>
                  <a:lnTo>
                    <a:pt x="321" y="291"/>
                  </a:lnTo>
                  <a:lnTo>
                    <a:pt x="303" y="274"/>
                  </a:lnTo>
                  <a:lnTo>
                    <a:pt x="291" y="264"/>
                  </a:lnTo>
                  <a:lnTo>
                    <a:pt x="276" y="250"/>
                  </a:lnTo>
                  <a:lnTo>
                    <a:pt x="257" y="233"/>
                  </a:lnTo>
                  <a:lnTo>
                    <a:pt x="235" y="213"/>
                  </a:lnTo>
                  <a:lnTo>
                    <a:pt x="211" y="191"/>
                  </a:lnTo>
                  <a:lnTo>
                    <a:pt x="185" y="168"/>
                  </a:lnTo>
                  <a:lnTo>
                    <a:pt x="160" y="144"/>
                  </a:lnTo>
                  <a:lnTo>
                    <a:pt x="133" y="121"/>
                  </a:lnTo>
                  <a:lnTo>
                    <a:pt x="107" y="98"/>
                  </a:lnTo>
                  <a:lnTo>
                    <a:pt x="83" y="75"/>
                  </a:lnTo>
                  <a:lnTo>
                    <a:pt x="61" y="55"/>
                  </a:lnTo>
                  <a:lnTo>
                    <a:pt x="40" y="37"/>
                  </a:lnTo>
                  <a:lnTo>
                    <a:pt x="24" y="22"/>
                  </a:lnTo>
                  <a:lnTo>
                    <a:pt x="11" y="10"/>
                  </a:lnTo>
                  <a:lnTo>
                    <a:pt x="2" y="2"/>
                  </a:lnTo>
                  <a:lnTo>
                    <a:pt x="0" y="0"/>
                  </a:lnTo>
                  <a:lnTo>
                    <a:pt x="42"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p:nvSpPr>
          <p:spPr bwMode="auto">
            <a:xfrm>
              <a:off x="8266115" y="5026815"/>
              <a:ext cx="539750" cy="217487"/>
            </a:xfrm>
            <a:custGeom>
              <a:avLst/>
              <a:gdLst>
                <a:gd name="T0" fmla="*/ 0 w 680"/>
                <a:gd name="T1" fmla="*/ 273 h 273"/>
                <a:gd name="T2" fmla="*/ 5 w 680"/>
                <a:gd name="T3" fmla="*/ 273 h 273"/>
                <a:gd name="T4" fmla="*/ 14 w 680"/>
                <a:gd name="T5" fmla="*/ 270 h 273"/>
                <a:gd name="T6" fmla="*/ 30 w 680"/>
                <a:gd name="T7" fmla="*/ 266 h 273"/>
                <a:gd name="T8" fmla="*/ 53 w 680"/>
                <a:gd name="T9" fmla="*/ 258 h 273"/>
                <a:gd name="T10" fmla="*/ 83 w 680"/>
                <a:gd name="T11" fmla="*/ 246 h 273"/>
                <a:gd name="T12" fmla="*/ 122 w 680"/>
                <a:gd name="T13" fmla="*/ 228 h 273"/>
                <a:gd name="T14" fmla="*/ 172 w 680"/>
                <a:gd name="T15" fmla="*/ 204 h 273"/>
                <a:gd name="T16" fmla="*/ 226 w 680"/>
                <a:gd name="T17" fmla="*/ 175 h 273"/>
                <a:gd name="T18" fmla="*/ 272 w 680"/>
                <a:gd name="T19" fmla="*/ 151 h 273"/>
                <a:gd name="T20" fmla="*/ 310 w 680"/>
                <a:gd name="T21" fmla="*/ 129 h 273"/>
                <a:gd name="T22" fmla="*/ 342 w 680"/>
                <a:gd name="T23" fmla="*/ 112 h 273"/>
                <a:gd name="T24" fmla="*/ 371 w 680"/>
                <a:gd name="T25" fmla="*/ 95 h 273"/>
                <a:gd name="T26" fmla="*/ 398 w 680"/>
                <a:gd name="T27" fmla="*/ 83 h 273"/>
                <a:gd name="T28" fmla="*/ 422 w 680"/>
                <a:gd name="T29" fmla="*/ 71 h 273"/>
                <a:gd name="T30" fmla="*/ 447 w 680"/>
                <a:gd name="T31" fmla="*/ 62 h 273"/>
                <a:gd name="T32" fmla="*/ 485 w 680"/>
                <a:gd name="T33" fmla="*/ 51 h 273"/>
                <a:gd name="T34" fmla="*/ 528 w 680"/>
                <a:gd name="T35" fmla="*/ 44 h 273"/>
                <a:gd name="T36" fmla="*/ 564 w 680"/>
                <a:gd name="T37" fmla="*/ 45 h 273"/>
                <a:gd name="T38" fmla="*/ 593 w 680"/>
                <a:gd name="T39" fmla="*/ 53 h 273"/>
                <a:gd name="T40" fmla="*/ 616 w 680"/>
                <a:gd name="T41" fmla="*/ 63 h 273"/>
                <a:gd name="T42" fmla="*/ 634 w 680"/>
                <a:gd name="T43" fmla="*/ 76 h 273"/>
                <a:gd name="T44" fmla="*/ 645 w 680"/>
                <a:gd name="T45" fmla="*/ 86 h 273"/>
                <a:gd name="T46" fmla="*/ 650 w 680"/>
                <a:gd name="T47" fmla="*/ 92 h 273"/>
                <a:gd name="T48" fmla="*/ 680 w 680"/>
                <a:gd name="T49" fmla="*/ 84 h 273"/>
                <a:gd name="T50" fmla="*/ 677 w 680"/>
                <a:gd name="T51" fmla="*/ 79 h 273"/>
                <a:gd name="T52" fmla="*/ 668 w 680"/>
                <a:gd name="T53" fmla="*/ 67 h 273"/>
                <a:gd name="T54" fmla="*/ 654 w 680"/>
                <a:gd name="T55" fmla="*/ 48 h 273"/>
                <a:gd name="T56" fmla="*/ 635 w 680"/>
                <a:gd name="T57" fmla="*/ 30 h 273"/>
                <a:gd name="T58" fmla="*/ 607 w 680"/>
                <a:gd name="T59" fmla="*/ 14 h 273"/>
                <a:gd name="T60" fmla="*/ 574 w 680"/>
                <a:gd name="T61" fmla="*/ 3 h 273"/>
                <a:gd name="T62" fmla="*/ 533 w 680"/>
                <a:gd name="T63" fmla="*/ 1 h 273"/>
                <a:gd name="T64" fmla="*/ 486 w 680"/>
                <a:gd name="T65" fmla="*/ 10 h 273"/>
                <a:gd name="T66" fmla="*/ 461 w 680"/>
                <a:gd name="T67" fmla="*/ 21 h 273"/>
                <a:gd name="T68" fmla="*/ 434 w 680"/>
                <a:gd name="T69" fmla="*/ 33 h 273"/>
                <a:gd name="T70" fmla="*/ 408 w 680"/>
                <a:gd name="T71" fmla="*/ 48 h 273"/>
                <a:gd name="T72" fmla="*/ 379 w 680"/>
                <a:gd name="T73" fmla="*/ 66 h 273"/>
                <a:gd name="T74" fmla="*/ 346 w 680"/>
                <a:gd name="T75" fmla="*/ 85 h 273"/>
                <a:gd name="T76" fmla="*/ 309 w 680"/>
                <a:gd name="T77" fmla="*/ 107 h 273"/>
                <a:gd name="T78" fmla="*/ 265 w 680"/>
                <a:gd name="T79" fmla="*/ 131 h 273"/>
                <a:gd name="T80" fmla="*/ 216 w 680"/>
                <a:gd name="T81" fmla="*/ 159 h 273"/>
                <a:gd name="T82" fmla="*/ 161 w 680"/>
                <a:gd name="T83" fmla="*/ 186 h 273"/>
                <a:gd name="T84" fmla="*/ 118 w 680"/>
                <a:gd name="T85" fmla="*/ 208 h 273"/>
                <a:gd name="T86" fmla="*/ 84 w 680"/>
                <a:gd name="T87" fmla="*/ 223 h 273"/>
                <a:gd name="T88" fmla="*/ 59 w 680"/>
                <a:gd name="T89" fmla="*/ 234 h 273"/>
                <a:gd name="T90" fmla="*/ 42 w 680"/>
                <a:gd name="T91" fmla="*/ 240 h 273"/>
                <a:gd name="T92" fmla="*/ 30 w 680"/>
                <a:gd name="T93" fmla="*/ 244 h 273"/>
                <a:gd name="T94" fmla="*/ 24 w 680"/>
                <a:gd name="T95" fmla="*/ 246 h 273"/>
                <a:gd name="T96" fmla="*/ 22 w 680"/>
                <a:gd name="T97" fmla="*/ 24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0" h="273">
                  <a:moveTo>
                    <a:pt x="0" y="273"/>
                  </a:moveTo>
                  <a:lnTo>
                    <a:pt x="0" y="273"/>
                  </a:lnTo>
                  <a:lnTo>
                    <a:pt x="2" y="273"/>
                  </a:lnTo>
                  <a:lnTo>
                    <a:pt x="5" y="273"/>
                  </a:lnTo>
                  <a:lnTo>
                    <a:pt x="9" y="272"/>
                  </a:lnTo>
                  <a:lnTo>
                    <a:pt x="14" y="270"/>
                  </a:lnTo>
                  <a:lnTo>
                    <a:pt x="21" y="268"/>
                  </a:lnTo>
                  <a:lnTo>
                    <a:pt x="30" y="266"/>
                  </a:lnTo>
                  <a:lnTo>
                    <a:pt x="40" y="262"/>
                  </a:lnTo>
                  <a:lnTo>
                    <a:pt x="53" y="258"/>
                  </a:lnTo>
                  <a:lnTo>
                    <a:pt x="67" y="253"/>
                  </a:lnTo>
                  <a:lnTo>
                    <a:pt x="83" y="246"/>
                  </a:lnTo>
                  <a:lnTo>
                    <a:pt x="102" y="238"/>
                  </a:lnTo>
                  <a:lnTo>
                    <a:pt x="122" y="228"/>
                  </a:lnTo>
                  <a:lnTo>
                    <a:pt x="146" y="216"/>
                  </a:lnTo>
                  <a:lnTo>
                    <a:pt x="172" y="204"/>
                  </a:lnTo>
                  <a:lnTo>
                    <a:pt x="201" y="189"/>
                  </a:lnTo>
                  <a:lnTo>
                    <a:pt x="226" y="175"/>
                  </a:lnTo>
                  <a:lnTo>
                    <a:pt x="250" y="162"/>
                  </a:lnTo>
                  <a:lnTo>
                    <a:pt x="272" y="151"/>
                  </a:lnTo>
                  <a:lnTo>
                    <a:pt x="292" y="139"/>
                  </a:lnTo>
                  <a:lnTo>
                    <a:pt x="310" y="129"/>
                  </a:lnTo>
                  <a:lnTo>
                    <a:pt x="327" y="120"/>
                  </a:lnTo>
                  <a:lnTo>
                    <a:pt x="342" y="112"/>
                  </a:lnTo>
                  <a:lnTo>
                    <a:pt x="357" y="104"/>
                  </a:lnTo>
                  <a:lnTo>
                    <a:pt x="371" y="95"/>
                  </a:lnTo>
                  <a:lnTo>
                    <a:pt x="385" y="89"/>
                  </a:lnTo>
                  <a:lnTo>
                    <a:pt x="398" y="83"/>
                  </a:lnTo>
                  <a:lnTo>
                    <a:pt x="410" y="77"/>
                  </a:lnTo>
                  <a:lnTo>
                    <a:pt x="422" y="71"/>
                  </a:lnTo>
                  <a:lnTo>
                    <a:pt x="434" y="67"/>
                  </a:lnTo>
                  <a:lnTo>
                    <a:pt x="447" y="62"/>
                  </a:lnTo>
                  <a:lnTo>
                    <a:pt x="461" y="57"/>
                  </a:lnTo>
                  <a:lnTo>
                    <a:pt x="485" y="51"/>
                  </a:lnTo>
                  <a:lnTo>
                    <a:pt x="507" y="46"/>
                  </a:lnTo>
                  <a:lnTo>
                    <a:pt x="528" y="44"/>
                  </a:lnTo>
                  <a:lnTo>
                    <a:pt x="547" y="44"/>
                  </a:lnTo>
                  <a:lnTo>
                    <a:pt x="564" y="45"/>
                  </a:lnTo>
                  <a:lnTo>
                    <a:pt x="579" y="48"/>
                  </a:lnTo>
                  <a:lnTo>
                    <a:pt x="593" y="53"/>
                  </a:lnTo>
                  <a:lnTo>
                    <a:pt x="606" y="57"/>
                  </a:lnTo>
                  <a:lnTo>
                    <a:pt x="616" y="63"/>
                  </a:lnTo>
                  <a:lnTo>
                    <a:pt x="626" y="70"/>
                  </a:lnTo>
                  <a:lnTo>
                    <a:pt x="634" y="76"/>
                  </a:lnTo>
                  <a:lnTo>
                    <a:pt x="641" y="82"/>
                  </a:lnTo>
                  <a:lnTo>
                    <a:pt x="645" y="86"/>
                  </a:lnTo>
                  <a:lnTo>
                    <a:pt x="649" y="90"/>
                  </a:lnTo>
                  <a:lnTo>
                    <a:pt x="650" y="92"/>
                  </a:lnTo>
                  <a:lnTo>
                    <a:pt x="651" y="93"/>
                  </a:lnTo>
                  <a:lnTo>
                    <a:pt x="680" y="84"/>
                  </a:lnTo>
                  <a:lnTo>
                    <a:pt x="679" y="83"/>
                  </a:lnTo>
                  <a:lnTo>
                    <a:pt x="677" y="79"/>
                  </a:lnTo>
                  <a:lnTo>
                    <a:pt x="674" y="74"/>
                  </a:lnTo>
                  <a:lnTo>
                    <a:pt x="668" y="67"/>
                  </a:lnTo>
                  <a:lnTo>
                    <a:pt x="662" y="57"/>
                  </a:lnTo>
                  <a:lnTo>
                    <a:pt x="654" y="48"/>
                  </a:lnTo>
                  <a:lnTo>
                    <a:pt x="645" y="39"/>
                  </a:lnTo>
                  <a:lnTo>
                    <a:pt x="635" y="30"/>
                  </a:lnTo>
                  <a:lnTo>
                    <a:pt x="622" y="22"/>
                  </a:lnTo>
                  <a:lnTo>
                    <a:pt x="607" y="14"/>
                  </a:lnTo>
                  <a:lnTo>
                    <a:pt x="592" y="8"/>
                  </a:lnTo>
                  <a:lnTo>
                    <a:pt x="574" y="3"/>
                  </a:lnTo>
                  <a:lnTo>
                    <a:pt x="555" y="0"/>
                  </a:lnTo>
                  <a:lnTo>
                    <a:pt x="533" y="1"/>
                  </a:lnTo>
                  <a:lnTo>
                    <a:pt x="510" y="3"/>
                  </a:lnTo>
                  <a:lnTo>
                    <a:pt x="486" y="10"/>
                  </a:lnTo>
                  <a:lnTo>
                    <a:pt x="474" y="15"/>
                  </a:lnTo>
                  <a:lnTo>
                    <a:pt x="461" y="21"/>
                  </a:lnTo>
                  <a:lnTo>
                    <a:pt x="447" y="26"/>
                  </a:lnTo>
                  <a:lnTo>
                    <a:pt x="434" y="33"/>
                  </a:lnTo>
                  <a:lnTo>
                    <a:pt x="422" y="40"/>
                  </a:lnTo>
                  <a:lnTo>
                    <a:pt x="408" y="48"/>
                  </a:lnTo>
                  <a:lnTo>
                    <a:pt x="393" y="56"/>
                  </a:lnTo>
                  <a:lnTo>
                    <a:pt x="379" y="66"/>
                  </a:lnTo>
                  <a:lnTo>
                    <a:pt x="363" y="75"/>
                  </a:lnTo>
                  <a:lnTo>
                    <a:pt x="346" y="85"/>
                  </a:lnTo>
                  <a:lnTo>
                    <a:pt x="328" y="95"/>
                  </a:lnTo>
                  <a:lnTo>
                    <a:pt x="309" y="107"/>
                  </a:lnTo>
                  <a:lnTo>
                    <a:pt x="288" y="118"/>
                  </a:lnTo>
                  <a:lnTo>
                    <a:pt x="265" y="131"/>
                  </a:lnTo>
                  <a:lnTo>
                    <a:pt x="242" y="145"/>
                  </a:lnTo>
                  <a:lnTo>
                    <a:pt x="216" y="159"/>
                  </a:lnTo>
                  <a:lnTo>
                    <a:pt x="187" y="174"/>
                  </a:lnTo>
                  <a:lnTo>
                    <a:pt x="161" y="186"/>
                  </a:lnTo>
                  <a:lnTo>
                    <a:pt x="138" y="198"/>
                  </a:lnTo>
                  <a:lnTo>
                    <a:pt x="118" y="208"/>
                  </a:lnTo>
                  <a:lnTo>
                    <a:pt x="99" y="216"/>
                  </a:lnTo>
                  <a:lnTo>
                    <a:pt x="84" y="223"/>
                  </a:lnTo>
                  <a:lnTo>
                    <a:pt x="70" y="229"/>
                  </a:lnTo>
                  <a:lnTo>
                    <a:pt x="59" y="234"/>
                  </a:lnTo>
                  <a:lnTo>
                    <a:pt x="49" y="238"/>
                  </a:lnTo>
                  <a:lnTo>
                    <a:pt x="42" y="240"/>
                  </a:lnTo>
                  <a:lnTo>
                    <a:pt x="35" y="243"/>
                  </a:lnTo>
                  <a:lnTo>
                    <a:pt x="30" y="244"/>
                  </a:lnTo>
                  <a:lnTo>
                    <a:pt x="27" y="245"/>
                  </a:lnTo>
                  <a:lnTo>
                    <a:pt x="24" y="246"/>
                  </a:lnTo>
                  <a:lnTo>
                    <a:pt x="22" y="246"/>
                  </a:lnTo>
                  <a:lnTo>
                    <a:pt x="22" y="246"/>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4"/>
            <p:cNvSpPr>
              <a:spLocks/>
            </p:cNvSpPr>
            <p:nvPr/>
          </p:nvSpPr>
          <p:spPr bwMode="auto">
            <a:xfrm>
              <a:off x="8348665" y="4455315"/>
              <a:ext cx="300038" cy="123825"/>
            </a:xfrm>
            <a:custGeom>
              <a:avLst/>
              <a:gdLst>
                <a:gd name="T0" fmla="*/ 366 w 378"/>
                <a:gd name="T1" fmla="*/ 142 h 158"/>
                <a:gd name="T2" fmla="*/ 340 w 378"/>
                <a:gd name="T3" fmla="*/ 132 h 158"/>
                <a:gd name="T4" fmla="*/ 312 w 378"/>
                <a:gd name="T5" fmla="*/ 116 h 158"/>
                <a:gd name="T6" fmla="*/ 290 w 378"/>
                <a:gd name="T7" fmla="*/ 96 h 158"/>
                <a:gd name="T8" fmla="*/ 279 w 378"/>
                <a:gd name="T9" fmla="*/ 77 h 158"/>
                <a:gd name="T10" fmla="*/ 267 w 378"/>
                <a:gd name="T11" fmla="*/ 62 h 158"/>
                <a:gd name="T12" fmla="*/ 251 w 378"/>
                <a:gd name="T13" fmla="*/ 45 h 158"/>
                <a:gd name="T14" fmla="*/ 230 w 378"/>
                <a:gd name="T15" fmla="*/ 28 h 158"/>
                <a:gd name="T16" fmla="*/ 205 w 378"/>
                <a:gd name="T17" fmla="*/ 13 h 158"/>
                <a:gd name="T18" fmla="*/ 176 w 378"/>
                <a:gd name="T19" fmla="*/ 4 h 158"/>
                <a:gd name="T20" fmla="*/ 144 w 378"/>
                <a:gd name="T21" fmla="*/ 0 h 158"/>
                <a:gd name="T22" fmla="*/ 109 w 378"/>
                <a:gd name="T23" fmla="*/ 6 h 158"/>
                <a:gd name="T24" fmla="*/ 59 w 378"/>
                <a:gd name="T25" fmla="*/ 30 h 158"/>
                <a:gd name="T26" fmla="*/ 18 w 378"/>
                <a:gd name="T27" fmla="*/ 70 h 158"/>
                <a:gd name="T28" fmla="*/ 2 w 378"/>
                <a:gd name="T29" fmla="*/ 107 h 158"/>
                <a:gd name="T30" fmla="*/ 0 w 378"/>
                <a:gd name="T31" fmla="*/ 130 h 158"/>
                <a:gd name="T32" fmla="*/ 23 w 378"/>
                <a:gd name="T33" fmla="*/ 138 h 158"/>
                <a:gd name="T34" fmla="*/ 23 w 378"/>
                <a:gd name="T35" fmla="*/ 126 h 158"/>
                <a:gd name="T36" fmla="*/ 31 w 378"/>
                <a:gd name="T37" fmla="*/ 96 h 158"/>
                <a:gd name="T38" fmla="*/ 53 w 378"/>
                <a:gd name="T39" fmla="*/ 59 h 158"/>
                <a:gd name="T40" fmla="*/ 98 w 378"/>
                <a:gd name="T41" fmla="*/ 25 h 158"/>
                <a:gd name="T42" fmla="*/ 134 w 378"/>
                <a:gd name="T43" fmla="*/ 14 h 158"/>
                <a:gd name="T44" fmla="*/ 166 w 378"/>
                <a:gd name="T45" fmla="*/ 14 h 158"/>
                <a:gd name="T46" fmla="*/ 196 w 378"/>
                <a:gd name="T47" fmla="*/ 22 h 158"/>
                <a:gd name="T48" fmla="*/ 221 w 378"/>
                <a:gd name="T49" fmla="*/ 37 h 158"/>
                <a:gd name="T50" fmla="*/ 243 w 378"/>
                <a:gd name="T51" fmla="*/ 55 h 158"/>
                <a:gd name="T52" fmla="*/ 261 w 378"/>
                <a:gd name="T53" fmla="*/ 75 h 158"/>
                <a:gd name="T54" fmla="*/ 275 w 378"/>
                <a:gd name="T55" fmla="*/ 93 h 158"/>
                <a:gd name="T56" fmla="*/ 283 w 378"/>
                <a:gd name="T57" fmla="*/ 107 h 158"/>
                <a:gd name="T58" fmla="*/ 299 w 378"/>
                <a:gd name="T59" fmla="*/ 129 h 158"/>
                <a:gd name="T60" fmla="*/ 322 w 378"/>
                <a:gd name="T61" fmla="*/ 144 h 158"/>
                <a:gd name="T62" fmla="*/ 347 w 378"/>
                <a:gd name="T63" fmla="*/ 154 h 158"/>
                <a:gd name="T64" fmla="*/ 369 w 378"/>
                <a:gd name="T6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158">
                  <a:moveTo>
                    <a:pt x="378" y="143"/>
                  </a:moveTo>
                  <a:lnTo>
                    <a:pt x="366" y="142"/>
                  </a:lnTo>
                  <a:lnTo>
                    <a:pt x="354" y="138"/>
                  </a:lnTo>
                  <a:lnTo>
                    <a:pt x="340" y="132"/>
                  </a:lnTo>
                  <a:lnTo>
                    <a:pt x="326" y="126"/>
                  </a:lnTo>
                  <a:lnTo>
                    <a:pt x="312" y="116"/>
                  </a:lnTo>
                  <a:lnTo>
                    <a:pt x="301" y="107"/>
                  </a:lnTo>
                  <a:lnTo>
                    <a:pt x="290" y="96"/>
                  </a:lnTo>
                  <a:lnTo>
                    <a:pt x="282" y="84"/>
                  </a:lnTo>
                  <a:lnTo>
                    <a:pt x="279" y="77"/>
                  </a:lnTo>
                  <a:lnTo>
                    <a:pt x="273" y="70"/>
                  </a:lnTo>
                  <a:lnTo>
                    <a:pt x="267" y="62"/>
                  </a:lnTo>
                  <a:lnTo>
                    <a:pt x="259" y="53"/>
                  </a:lnTo>
                  <a:lnTo>
                    <a:pt x="251" y="45"/>
                  </a:lnTo>
                  <a:lnTo>
                    <a:pt x="241" y="36"/>
                  </a:lnTo>
                  <a:lnTo>
                    <a:pt x="230" y="28"/>
                  </a:lnTo>
                  <a:lnTo>
                    <a:pt x="218" y="20"/>
                  </a:lnTo>
                  <a:lnTo>
                    <a:pt x="205" y="13"/>
                  </a:lnTo>
                  <a:lnTo>
                    <a:pt x="191" y="8"/>
                  </a:lnTo>
                  <a:lnTo>
                    <a:pt x="176" y="4"/>
                  </a:lnTo>
                  <a:lnTo>
                    <a:pt x="161" y="1"/>
                  </a:lnTo>
                  <a:lnTo>
                    <a:pt x="144" y="0"/>
                  </a:lnTo>
                  <a:lnTo>
                    <a:pt x="128" y="2"/>
                  </a:lnTo>
                  <a:lnTo>
                    <a:pt x="109" y="6"/>
                  </a:lnTo>
                  <a:lnTo>
                    <a:pt x="91" y="13"/>
                  </a:lnTo>
                  <a:lnTo>
                    <a:pt x="59" y="30"/>
                  </a:lnTo>
                  <a:lnTo>
                    <a:pt x="35" y="50"/>
                  </a:lnTo>
                  <a:lnTo>
                    <a:pt x="18" y="70"/>
                  </a:lnTo>
                  <a:lnTo>
                    <a:pt x="8" y="90"/>
                  </a:lnTo>
                  <a:lnTo>
                    <a:pt x="2" y="107"/>
                  </a:lnTo>
                  <a:lnTo>
                    <a:pt x="0" y="121"/>
                  </a:lnTo>
                  <a:lnTo>
                    <a:pt x="0" y="130"/>
                  </a:lnTo>
                  <a:lnTo>
                    <a:pt x="0" y="134"/>
                  </a:lnTo>
                  <a:lnTo>
                    <a:pt x="23" y="138"/>
                  </a:lnTo>
                  <a:lnTo>
                    <a:pt x="23" y="135"/>
                  </a:lnTo>
                  <a:lnTo>
                    <a:pt x="23" y="126"/>
                  </a:lnTo>
                  <a:lnTo>
                    <a:pt x="25" y="113"/>
                  </a:lnTo>
                  <a:lnTo>
                    <a:pt x="31" y="96"/>
                  </a:lnTo>
                  <a:lnTo>
                    <a:pt x="39" y="78"/>
                  </a:lnTo>
                  <a:lnTo>
                    <a:pt x="53" y="59"/>
                  </a:lnTo>
                  <a:lnTo>
                    <a:pt x="71" y="42"/>
                  </a:lnTo>
                  <a:lnTo>
                    <a:pt x="98" y="25"/>
                  </a:lnTo>
                  <a:lnTo>
                    <a:pt x="116" y="19"/>
                  </a:lnTo>
                  <a:lnTo>
                    <a:pt x="134" y="14"/>
                  </a:lnTo>
                  <a:lnTo>
                    <a:pt x="150" y="13"/>
                  </a:lnTo>
                  <a:lnTo>
                    <a:pt x="166" y="14"/>
                  </a:lnTo>
                  <a:lnTo>
                    <a:pt x="181" y="17"/>
                  </a:lnTo>
                  <a:lnTo>
                    <a:pt x="196" y="22"/>
                  </a:lnTo>
                  <a:lnTo>
                    <a:pt x="208" y="29"/>
                  </a:lnTo>
                  <a:lnTo>
                    <a:pt x="221" y="37"/>
                  </a:lnTo>
                  <a:lnTo>
                    <a:pt x="233" y="46"/>
                  </a:lnTo>
                  <a:lnTo>
                    <a:pt x="243" y="55"/>
                  </a:lnTo>
                  <a:lnTo>
                    <a:pt x="253" y="65"/>
                  </a:lnTo>
                  <a:lnTo>
                    <a:pt x="261" y="75"/>
                  </a:lnTo>
                  <a:lnTo>
                    <a:pt x="268" y="84"/>
                  </a:lnTo>
                  <a:lnTo>
                    <a:pt x="275" y="93"/>
                  </a:lnTo>
                  <a:lnTo>
                    <a:pt x="280" y="100"/>
                  </a:lnTo>
                  <a:lnTo>
                    <a:pt x="283" y="107"/>
                  </a:lnTo>
                  <a:lnTo>
                    <a:pt x="290" y="119"/>
                  </a:lnTo>
                  <a:lnTo>
                    <a:pt x="299" y="129"/>
                  </a:lnTo>
                  <a:lnTo>
                    <a:pt x="311" y="137"/>
                  </a:lnTo>
                  <a:lnTo>
                    <a:pt x="322" y="144"/>
                  </a:lnTo>
                  <a:lnTo>
                    <a:pt x="334" y="150"/>
                  </a:lnTo>
                  <a:lnTo>
                    <a:pt x="347" y="154"/>
                  </a:lnTo>
                  <a:lnTo>
                    <a:pt x="358" y="157"/>
                  </a:lnTo>
                  <a:lnTo>
                    <a:pt x="369" y="158"/>
                  </a:lnTo>
                  <a:lnTo>
                    <a:pt x="378"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p:cNvSpPr>
            <p:nvPr/>
          </p:nvSpPr>
          <p:spPr bwMode="auto">
            <a:xfrm>
              <a:off x="8647115" y="4574378"/>
              <a:ext cx="53975" cy="44450"/>
            </a:xfrm>
            <a:custGeom>
              <a:avLst/>
              <a:gdLst>
                <a:gd name="T0" fmla="*/ 68 w 68"/>
                <a:gd name="T1" fmla="*/ 40 h 56"/>
                <a:gd name="T2" fmla="*/ 66 w 68"/>
                <a:gd name="T3" fmla="*/ 41 h 56"/>
                <a:gd name="T4" fmla="*/ 61 w 68"/>
                <a:gd name="T5" fmla="*/ 41 h 56"/>
                <a:gd name="T6" fmla="*/ 54 w 68"/>
                <a:gd name="T7" fmla="*/ 41 h 56"/>
                <a:gd name="T8" fmla="*/ 46 w 68"/>
                <a:gd name="T9" fmla="*/ 38 h 56"/>
                <a:gd name="T10" fmla="*/ 41 w 68"/>
                <a:gd name="T11" fmla="*/ 32 h 56"/>
                <a:gd name="T12" fmla="*/ 37 w 68"/>
                <a:gd name="T13" fmla="*/ 26 h 56"/>
                <a:gd name="T14" fmla="*/ 36 w 68"/>
                <a:gd name="T15" fmla="*/ 23 h 56"/>
                <a:gd name="T16" fmla="*/ 36 w 68"/>
                <a:gd name="T17" fmla="*/ 22 h 56"/>
                <a:gd name="T18" fmla="*/ 35 w 68"/>
                <a:gd name="T19" fmla="*/ 23 h 56"/>
                <a:gd name="T20" fmla="*/ 31 w 68"/>
                <a:gd name="T21" fmla="*/ 24 h 56"/>
                <a:gd name="T22" fmla="*/ 27 w 68"/>
                <a:gd name="T23" fmla="*/ 24 h 56"/>
                <a:gd name="T24" fmla="*/ 20 w 68"/>
                <a:gd name="T25" fmla="*/ 19 h 56"/>
                <a:gd name="T26" fmla="*/ 15 w 68"/>
                <a:gd name="T27" fmla="*/ 13 h 56"/>
                <a:gd name="T28" fmla="*/ 14 w 68"/>
                <a:gd name="T29" fmla="*/ 6 h 56"/>
                <a:gd name="T30" fmla="*/ 15 w 68"/>
                <a:gd name="T31" fmla="*/ 1 h 56"/>
                <a:gd name="T32" fmla="*/ 15 w 68"/>
                <a:gd name="T33" fmla="*/ 0 h 56"/>
                <a:gd name="T34" fmla="*/ 0 w 68"/>
                <a:gd name="T35" fmla="*/ 13 h 56"/>
                <a:gd name="T36" fmla="*/ 0 w 68"/>
                <a:gd name="T37" fmla="*/ 15 h 56"/>
                <a:gd name="T38" fmla="*/ 0 w 68"/>
                <a:gd name="T39" fmla="*/ 19 h 56"/>
                <a:gd name="T40" fmla="*/ 3 w 68"/>
                <a:gd name="T41" fmla="*/ 26 h 56"/>
                <a:gd name="T42" fmla="*/ 7 w 68"/>
                <a:gd name="T43" fmla="*/ 34 h 56"/>
                <a:gd name="T44" fmla="*/ 14 w 68"/>
                <a:gd name="T45" fmla="*/ 38 h 56"/>
                <a:gd name="T46" fmla="*/ 22 w 68"/>
                <a:gd name="T47" fmla="*/ 36 h 56"/>
                <a:gd name="T48" fmla="*/ 29 w 68"/>
                <a:gd name="T49" fmla="*/ 33 h 56"/>
                <a:gd name="T50" fmla="*/ 31 w 68"/>
                <a:gd name="T51" fmla="*/ 31 h 56"/>
                <a:gd name="T52" fmla="*/ 31 w 68"/>
                <a:gd name="T53" fmla="*/ 33 h 56"/>
                <a:gd name="T54" fmla="*/ 30 w 68"/>
                <a:gd name="T55" fmla="*/ 40 h 56"/>
                <a:gd name="T56" fmla="*/ 31 w 68"/>
                <a:gd name="T57" fmla="*/ 47 h 56"/>
                <a:gd name="T58" fmla="*/ 37 w 68"/>
                <a:gd name="T59" fmla="*/ 54 h 56"/>
                <a:gd name="T60" fmla="*/ 45 w 68"/>
                <a:gd name="T61" fmla="*/ 56 h 56"/>
                <a:gd name="T62" fmla="*/ 54 w 68"/>
                <a:gd name="T63" fmla="*/ 55 h 56"/>
                <a:gd name="T64" fmla="*/ 61 w 68"/>
                <a:gd name="T65" fmla="*/ 52 h 56"/>
                <a:gd name="T66" fmla="*/ 64 w 68"/>
                <a:gd name="T67" fmla="*/ 49 h 56"/>
                <a:gd name="T68" fmla="*/ 68 w 68"/>
                <a:gd name="T69"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56">
                  <a:moveTo>
                    <a:pt x="68" y="40"/>
                  </a:moveTo>
                  <a:lnTo>
                    <a:pt x="66" y="41"/>
                  </a:lnTo>
                  <a:lnTo>
                    <a:pt x="61" y="41"/>
                  </a:lnTo>
                  <a:lnTo>
                    <a:pt x="54" y="41"/>
                  </a:lnTo>
                  <a:lnTo>
                    <a:pt x="46" y="38"/>
                  </a:lnTo>
                  <a:lnTo>
                    <a:pt x="41" y="32"/>
                  </a:lnTo>
                  <a:lnTo>
                    <a:pt x="37" y="26"/>
                  </a:lnTo>
                  <a:lnTo>
                    <a:pt x="36" y="23"/>
                  </a:lnTo>
                  <a:lnTo>
                    <a:pt x="36" y="22"/>
                  </a:lnTo>
                  <a:lnTo>
                    <a:pt x="35" y="23"/>
                  </a:lnTo>
                  <a:lnTo>
                    <a:pt x="31" y="24"/>
                  </a:lnTo>
                  <a:lnTo>
                    <a:pt x="27" y="24"/>
                  </a:lnTo>
                  <a:lnTo>
                    <a:pt x="20" y="19"/>
                  </a:lnTo>
                  <a:lnTo>
                    <a:pt x="15" y="13"/>
                  </a:lnTo>
                  <a:lnTo>
                    <a:pt x="14" y="6"/>
                  </a:lnTo>
                  <a:lnTo>
                    <a:pt x="15" y="1"/>
                  </a:lnTo>
                  <a:lnTo>
                    <a:pt x="15" y="0"/>
                  </a:lnTo>
                  <a:lnTo>
                    <a:pt x="0" y="13"/>
                  </a:lnTo>
                  <a:lnTo>
                    <a:pt x="0" y="15"/>
                  </a:lnTo>
                  <a:lnTo>
                    <a:pt x="0" y="19"/>
                  </a:lnTo>
                  <a:lnTo>
                    <a:pt x="3" y="26"/>
                  </a:lnTo>
                  <a:lnTo>
                    <a:pt x="7" y="34"/>
                  </a:lnTo>
                  <a:lnTo>
                    <a:pt x="14" y="38"/>
                  </a:lnTo>
                  <a:lnTo>
                    <a:pt x="22" y="36"/>
                  </a:lnTo>
                  <a:lnTo>
                    <a:pt x="29" y="33"/>
                  </a:lnTo>
                  <a:lnTo>
                    <a:pt x="31" y="31"/>
                  </a:lnTo>
                  <a:lnTo>
                    <a:pt x="31" y="33"/>
                  </a:lnTo>
                  <a:lnTo>
                    <a:pt x="30" y="40"/>
                  </a:lnTo>
                  <a:lnTo>
                    <a:pt x="31" y="47"/>
                  </a:lnTo>
                  <a:lnTo>
                    <a:pt x="37" y="54"/>
                  </a:lnTo>
                  <a:lnTo>
                    <a:pt x="45" y="56"/>
                  </a:lnTo>
                  <a:lnTo>
                    <a:pt x="54" y="55"/>
                  </a:lnTo>
                  <a:lnTo>
                    <a:pt x="61" y="52"/>
                  </a:lnTo>
                  <a:lnTo>
                    <a:pt x="64" y="49"/>
                  </a:lnTo>
                  <a:lnTo>
                    <a:pt x="6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8"/>
            <p:cNvSpPr>
              <a:spLocks/>
            </p:cNvSpPr>
            <p:nvPr/>
          </p:nvSpPr>
          <p:spPr bwMode="auto">
            <a:xfrm>
              <a:off x="9377365" y="4747415"/>
              <a:ext cx="169863" cy="101600"/>
            </a:xfrm>
            <a:custGeom>
              <a:avLst/>
              <a:gdLst>
                <a:gd name="T0" fmla="*/ 192 w 213"/>
                <a:gd name="T1" fmla="*/ 127 h 127"/>
                <a:gd name="T2" fmla="*/ 195 w 213"/>
                <a:gd name="T3" fmla="*/ 126 h 127"/>
                <a:gd name="T4" fmla="*/ 201 w 213"/>
                <a:gd name="T5" fmla="*/ 123 h 127"/>
                <a:gd name="T6" fmla="*/ 208 w 213"/>
                <a:gd name="T7" fmla="*/ 117 h 127"/>
                <a:gd name="T8" fmla="*/ 213 w 213"/>
                <a:gd name="T9" fmla="*/ 107 h 127"/>
                <a:gd name="T10" fmla="*/ 210 w 213"/>
                <a:gd name="T11" fmla="*/ 100 h 127"/>
                <a:gd name="T12" fmla="*/ 203 w 213"/>
                <a:gd name="T13" fmla="*/ 93 h 127"/>
                <a:gd name="T14" fmla="*/ 192 w 213"/>
                <a:gd name="T15" fmla="*/ 86 h 127"/>
                <a:gd name="T16" fmla="*/ 178 w 213"/>
                <a:gd name="T17" fmla="*/ 78 h 127"/>
                <a:gd name="T18" fmla="*/ 163 w 213"/>
                <a:gd name="T19" fmla="*/ 70 h 127"/>
                <a:gd name="T20" fmla="*/ 147 w 213"/>
                <a:gd name="T21" fmla="*/ 62 h 127"/>
                <a:gd name="T22" fmla="*/ 132 w 213"/>
                <a:gd name="T23" fmla="*/ 54 h 127"/>
                <a:gd name="T24" fmla="*/ 118 w 213"/>
                <a:gd name="T25" fmla="*/ 46 h 127"/>
                <a:gd name="T26" fmla="*/ 106 w 213"/>
                <a:gd name="T27" fmla="*/ 38 h 127"/>
                <a:gd name="T28" fmla="*/ 93 w 213"/>
                <a:gd name="T29" fmla="*/ 30 h 127"/>
                <a:gd name="T30" fmla="*/ 80 w 213"/>
                <a:gd name="T31" fmla="*/ 21 h 127"/>
                <a:gd name="T32" fmla="*/ 70 w 213"/>
                <a:gd name="T33" fmla="*/ 15 h 127"/>
                <a:gd name="T34" fmla="*/ 60 w 213"/>
                <a:gd name="T35" fmla="*/ 9 h 127"/>
                <a:gd name="T36" fmla="*/ 51 w 213"/>
                <a:gd name="T37" fmla="*/ 4 h 127"/>
                <a:gd name="T38" fmla="*/ 47 w 213"/>
                <a:gd name="T39" fmla="*/ 1 h 127"/>
                <a:gd name="T40" fmla="*/ 45 w 213"/>
                <a:gd name="T41" fmla="*/ 0 h 127"/>
                <a:gd name="T42" fmla="*/ 0 w 213"/>
                <a:gd name="T43" fmla="*/ 0 h 127"/>
                <a:gd name="T44" fmla="*/ 3 w 213"/>
                <a:gd name="T45" fmla="*/ 2 h 127"/>
                <a:gd name="T46" fmla="*/ 11 w 213"/>
                <a:gd name="T47" fmla="*/ 7 h 127"/>
                <a:gd name="T48" fmla="*/ 23 w 213"/>
                <a:gd name="T49" fmla="*/ 13 h 127"/>
                <a:gd name="T50" fmla="*/ 38 w 213"/>
                <a:gd name="T51" fmla="*/ 23 h 127"/>
                <a:gd name="T52" fmla="*/ 53 w 213"/>
                <a:gd name="T53" fmla="*/ 32 h 127"/>
                <a:gd name="T54" fmla="*/ 69 w 213"/>
                <a:gd name="T55" fmla="*/ 42 h 127"/>
                <a:gd name="T56" fmla="*/ 84 w 213"/>
                <a:gd name="T57" fmla="*/ 51 h 127"/>
                <a:gd name="T58" fmla="*/ 95 w 213"/>
                <a:gd name="T59" fmla="*/ 58 h 127"/>
                <a:gd name="T60" fmla="*/ 118 w 213"/>
                <a:gd name="T61" fmla="*/ 73 h 127"/>
                <a:gd name="T62" fmla="*/ 139 w 213"/>
                <a:gd name="T63" fmla="*/ 86 h 127"/>
                <a:gd name="T64" fmla="*/ 155 w 213"/>
                <a:gd name="T65" fmla="*/ 97 h 127"/>
                <a:gd name="T66" fmla="*/ 169 w 213"/>
                <a:gd name="T67" fmla="*/ 108 h 127"/>
                <a:gd name="T68" fmla="*/ 179 w 213"/>
                <a:gd name="T69" fmla="*/ 116 h 127"/>
                <a:gd name="T70" fmla="*/ 186 w 213"/>
                <a:gd name="T71" fmla="*/ 123 h 127"/>
                <a:gd name="T72" fmla="*/ 191 w 213"/>
                <a:gd name="T73" fmla="*/ 126 h 127"/>
                <a:gd name="T74" fmla="*/ 192 w 213"/>
                <a:gd name="T7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3" h="127">
                  <a:moveTo>
                    <a:pt x="192" y="127"/>
                  </a:moveTo>
                  <a:lnTo>
                    <a:pt x="195" y="126"/>
                  </a:lnTo>
                  <a:lnTo>
                    <a:pt x="201" y="123"/>
                  </a:lnTo>
                  <a:lnTo>
                    <a:pt x="208" y="117"/>
                  </a:lnTo>
                  <a:lnTo>
                    <a:pt x="213" y="107"/>
                  </a:lnTo>
                  <a:lnTo>
                    <a:pt x="210" y="100"/>
                  </a:lnTo>
                  <a:lnTo>
                    <a:pt x="203" y="93"/>
                  </a:lnTo>
                  <a:lnTo>
                    <a:pt x="192" y="86"/>
                  </a:lnTo>
                  <a:lnTo>
                    <a:pt x="178" y="78"/>
                  </a:lnTo>
                  <a:lnTo>
                    <a:pt x="163" y="70"/>
                  </a:lnTo>
                  <a:lnTo>
                    <a:pt x="147" y="62"/>
                  </a:lnTo>
                  <a:lnTo>
                    <a:pt x="132" y="54"/>
                  </a:lnTo>
                  <a:lnTo>
                    <a:pt x="118" y="46"/>
                  </a:lnTo>
                  <a:lnTo>
                    <a:pt x="106" y="38"/>
                  </a:lnTo>
                  <a:lnTo>
                    <a:pt x="93" y="30"/>
                  </a:lnTo>
                  <a:lnTo>
                    <a:pt x="80" y="21"/>
                  </a:lnTo>
                  <a:lnTo>
                    <a:pt x="70" y="15"/>
                  </a:lnTo>
                  <a:lnTo>
                    <a:pt x="60" y="9"/>
                  </a:lnTo>
                  <a:lnTo>
                    <a:pt x="51" y="4"/>
                  </a:lnTo>
                  <a:lnTo>
                    <a:pt x="47" y="1"/>
                  </a:lnTo>
                  <a:lnTo>
                    <a:pt x="45" y="0"/>
                  </a:lnTo>
                  <a:lnTo>
                    <a:pt x="0" y="0"/>
                  </a:lnTo>
                  <a:lnTo>
                    <a:pt x="3" y="2"/>
                  </a:lnTo>
                  <a:lnTo>
                    <a:pt x="11" y="7"/>
                  </a:lnTo>
                  <a:lnTo>
                    <a:pt x="23" y="13"/>
                  </a:lnTo>
                  <a:lnTo>
                    <a:pt x="38" y="23"/>
                  </a:lnTo>
                  <a:lnTo>
                    <a:pt x="53" y="32"/>
                  </a:lnTo>
                  <a:lnTo>
                    <a:pt x="69" y="42"/>
                  </a:lnTo>
                  <a:lnTo>
                    <a:pt x="84" y="51"/>
                  </a:lnTo>
                  <a:lnTo>
                    <a:pt x="95" y="58"/>
                  </a:lnTo>
                  <a:lnTo>
                    <a:pt x="118" y="73"/>
                  </a:lnTo>
                  <a:lnTo>
                    <a:pt x="139" y="86"/>
                  </a:lnTo>
                  <a:lnTo>
                    <a:pt x="155" y="97"/>
                  </a:lnTo>
                  <a:lnTo>
                    <a:pt x="169" y="108"/>
                  </a:lnTo>
                  <a:lnTo>
                    <a:pt x="179" y="116"/>
                  </a:lnTo>
                  <a:lnTo>
                    <a:pt x="186" y="123"/>
                  </a:lnTo>
                  <a:lnTo>
                    <a:pt x="191" y="126"/>
                  </a:lnTo>
                  <a:lnTo>
                    <a:pt x="192"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31"/>
          <p:cNvGrpSpPr>
            <a:grpSpLocks noChangeAspect="1"/>
          </p:cNvGrpSpPr>
          <p:nvPr/>
        </p:nvGrpSpPr>
        <p:grpSpPr bwMode="auto">
          <a:xfrm rot="18628060">
            <a:off x="3851636" y="3693582"/>
            <a:ext cx="2606675" cy="1987550"/>
            <a:chOff x="2419" y="2330"/>
            <a:chExt cx="1642" cy="1252"/>
          </a:xfrm>
        </p:grpSpPr>
        <p:sp>
          <p:nvSpPr>
            <p:cNvPr id="30" name="AutoShape 30"/>
            <p:cNvSpPr>
              <a:spLocks noChangeAspect="1" noChangeArrowheads="1" noTextEdit="1"/>
            </p:cNvSpPr>
            <p:nvPr/>
          </p:nvSpPr>
          <p:spPr bwMode="auto">
            <a:xfrm>
              <a:off x="2419" y="2330"/>
              <a:ext cx="1642"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2"/>
            <p:cNvSpPr>
              <a:spLocks/>
            </p:cNvSpPr>
            <p:nvPr/>
          </p:nvSpPr>
          <p:spPr bwMode="auto">
            <a:xfrm>
              <a:off x="3334" y="2455"/>
              <a:ext cx="669" cy="1124"/>
            </a:xfrm>
            <a:custGeom>
              <a:avLst/>
              <a:gdLst>
                <a:gd name="T0" fmla="*/ 2 w 1337"/>
                <a:gd name="T1" fmla="*/ 271 h 4496"/>
                <a:gd name="T2" fmla="*/ 28 w 1337"/>
                <a:gd name="T3" fmla="*/ 632 h 4496"/>
                <a:gd name="T4" fmla="*/ 79 w 1337"/>
                <a:gd name="T5" fmla="*/ 1194 h 4496"/>
                <a:gd name="T6" fmla="*/ 156 w 1337"/>
                <a:gd name="T7" fmla="*/ 1786 h 4496"/>
                <a:gd name="T8" fmla="*/ 267 w 1337"/>
                <a:gd name="T9" fmla="*/ 2286 h 4496"/>
                <a:gd name="T10" fmla="*/ 446 w 1337"/>
                <a:gd name="T11" fmla="*/ 2795 h 4496"/>
                <a:gd name="T12" fmla="*/ 634 w 1337"/>
                <a:gd name="T13" fmla="*/ 3266 h 4496"/>
                <a:gd name="T14" fmla="*/ 761 w 1337"/>
                <a:gd name="T15" fmla="*/ 3618 h 4496"/>
                <a:gd name="T16" fmla="*/ 777 w 1337"/>
                <a:gd name="T17" fmla="*/ 3803 h 4496"/>
                <a:gd name="T18" fmla="*/ 751 w 1337"/>
                <a:gd name="T19" fmla="*/ 3984 h 4496"/>
                <a:gd name="T20" fmla="*/ 719 w 1337"/>
                <a:gd name="T21" fmla="*/ 4159 h 4496"/>
                <a:gd name="T22" fmla="*/ 700 w 1337"/>
                <a:gd name="T23" fmla="*/ 4285 h 4496"/>
                <a:gd name="T24" fmla="*/ 710 w 1337"/>
                <a:gd name="T25" fmla="*/ 4338 h 4496"/>
                <a:gd name="T26" fmla="*/ 744 w 1337"/>
                <a:gd name="T27" fmla="*/ 4388 h 4496"/>
                <a:gd name="T28" fmla="*/ 807 w 1337"/>
                <a:gd name="T29" fmla="*/ 4442 h 4496"/>
                <a:gd name="T30" fmla="*/ 898 w 1337"/>
                <a:gd name="T31" fmla="*/ 4484 h 4496"/>
                <a:gd name="T32" fmla="*/ 1011 w 1337"/>
                <a:gd name="T33" fmla="*/ 4496 h 4496"/>
                <a:gd name="T34" fmla="*/ 1103 w 1337"/>
                <a:gd name="T35" fmla="*/ 4476 h 4496"/>
                <a:gd name="T36" fmla="*/ 1169 w 1337"/>
                <a:gd name="T37" fmla="*/ 4440 h 4496"/>
                <a:gd name="T38" fmla="*/ 1214 w 1337"/>
                <a:gd name="T39" fmla="*/ 4402 h 4496"/>
                <a:gd name="T40" fmla="*/ 1245 w 1337"/>
                <a:gd name="T41" fmla="*/ 4349 h 4496"/>
                <a:gd name="T42" fmla="*/ 1292 w 1337"/>
                <a:gd name="T43" fmla="*/ 4159 h 4496"/>
                <a:gd name="T44" fmla="*/ 1331 w 1337"/>
                <a:gd name="T45" fmla="*/ 3884 h 4496"/>
                <a:gd name="T46" fmla="*/ 1327 w 1337"/>
                <a:gd name="T47" fmla="*/ 3611 h 4496"/>
                <a:gd name="T48" fmla="*/ 1248 w 1337"/>
                <a:gd name="T49" fmla="*/ 3380 h 4496"/>
                <a:gd name="T50" fmla="*/ 1105 w 1337"/>
                <a:gd name="T51" fmla="*/ 3008 h 4496"/>
                <a:gd name="T52" fmla="*/ 938 w 1337"/>
                <a:gd name="T53" fmla="*/ 2530 h 4496"/>
                <a:gd name="T54" fmla="*/ 787 w 1337"/>
                <a:gd name="T55" fmla="*/ 2022 h 4496"/>
                <a:gd name="T56" fmla="*/ 690 w 1337"/>
                <a:gd name="T57" fmla="*/ 1533 h 4496"/>
                <a:gd name="T58" fmla="*/ 632 w 1337"/>
                <a:gd name="T59" fmla="*/ 981 h 4496"/>
                <a:gd name="T60" fmla="*/ 595 w 1337"/>
                <a:gd name="T61" fmla="*/ 460 h 4496"/>
                <a:gd name="T62" fmla="*/ 566 w 1337"/>
                <a:gd name="T63" fmla="*/ 100 h 4496"/>
                <a:gd name="T64" fmla="*/ 512 w 1337"/>
                <a:gd name="T65" fmla="*/ 0 h 4496"/>
                <a:gd name="T66" fmla="*/ 352 w 1337"/>
                <a:gd name="T67" fmla="*/ 38 h 4496"/>
                <a:gd name="T68" fmla="*/ 160 w 1337"/>
                <a:gd name="T69" fmla="*/ 130 h 4496"/>
                <a:gd name="T70" fmla="*/ 20 w 1337"/>
                <a:gd name="T71" fmla="*/ 20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7" h="4496">
                  <a:moveTo>
                    <a:pt x="0" y="219"/>
                  </a:moveTo>
                  <a:lnTo>
                    <a:pt x="2" y="271"/>
                  </a:lnTo>
                  <a:lnTo>
                    <a:pt x="12" y="417"/>
                  </a:lnTo>
                  <a:lnTo>
                    <a:pt x="28" y="632"/>
                  </a:lnTo>
                  <a:lnTo>
                    <a:pt x="51" y="899"/>
                  </a:lnTo>
                  <a:lnTo>
                    <a:pt x="79" y="1194"/>
                  </a:lnTo>
                  <a:lnTo>
                    <a:pt x="114" y="1497"/>
                  </a:lnTo>
                  <a:lnTo>
                    <a:pt x="156" y="1786"/>
                  </a:lnTo>
                  <a:lnTo>
                    <a:pt x="204" y="2044"/>
                  </a:lnTo>
                  <a:lnTo>
                    <a:pt x="267" y="2286"/>
                  </a:lnTo>
                  <a:lnTo>
                    <a:pt x="351" y="2539"/>
                  </a:lnTo>
                  <a:lnTo>
                    <a:pt x="446" y="2795"/>
                  </a:lnTo>
                  <a:lnTo>
                    <a:pt x="544" y="3041"/>
                  </a:lnTo>
                  <a:lnTo>
                    <a:pt x="634" y="3266"/>
                  </a:lnTo>
                  <a:lnTo>
                    <a:pt x="710" y="3463"/>
                  </a:lnTo>
                  <a:lnTo>
                    <a:pt x="761" y="3618"/>
                  </a:lnTo>
                  <a:lnTo>
                    <a:pt x="781" y="3723"/>
                  </a:lnTo>
                  <a:lnTo>
                    <a:pt x="777" y="3803"/>
                  </a:lnTo>
                  <a:lnTo>
                    <a:pt x="766" y="3892"/>
                  </a:lnTo>
                  <a:lnTo>
                    <a:pt x="751" y="3984"/>
                  </a:lnTo>
                  <a:lnTo>
                    <a:pt x="736" y="4076"/>
                  </a:lnTo>
                  <a:lnTo>
                    <a:pt x="719" y="4159"/>
                  </a:lnTo>
                  <a:lnTo>
                    <a:pt x="707" y="4231"/>
                  </a:lnTo>
                  <a:lnTo>
                    <a:pt x="700" y="4285"/>
                  </a:lnTo>
                  <a:lnTo>
                    <a:pt x="702" y="4317"/>
                  </a:lnTo>
                  <a:lnTo>
                    <a:pt x="710" y="4338"/>
                  </a:lnTo>
                  <a:lnTo>
                    <a:pt x="724" y="4361"/>
                  </a:lnTo>
                  <a:lnTo>
                    <a:pt x="744" y="4388"/>
                  </a:lnTo>
                  <a:lnTo>
                    <a:pt x="772" y="4417"/>
                  </a:lnTo>
                  <a:lnTo>
                    <a:pt x="807" y="4442"/>
                  </a:lnTo>
                  <a:lnTo>
                    <a:pt x="849" y="4466"/>
                  </a:lnTo>
                  <a:lnTo>
                    <a:pt x="898" y="4484"/>
                  </a:lnTo>
                  <a:lnTo>
                    <a:pt x="956" y="4495"/>
                  </a:lnTo>
                  <a:lnTo>
                    <a:pt x="1011" y="4496"/>
                  </a:lnTo>
                  <a:lnTo>
                    <a:pt x="1061" y="4490"/>
                  </a:lnTo>
                  <a:lnTo>
                    <a:pt x="1103" y="4476"/>
                  </a:lnTo>
                  <a:lnTo>
                    <a:pt x="1140" y="4460"/>
                  </a:lnTo>
                  <a:lnTo>
                    <a:pt x="1169" y="4440"/>
                  </a:lnTo>
                  <a:lnTo>
                    <a:pt x="1194" y="4419"/>
                  </a:lnTo>
                  <a:lnTo>
                    <a:pt x="1214" y="4402"/>
                  </a:lnTo>
                  <a:lnTo>
                    <a:pt x="1229" y="4388"/>
                  </a:lnTo>
                  <a:lnTo>
                    <a:pt x="1245" y="4349"/>
                  </a:lnTo>
                  <a:lnTo>
                    <a:pt x="1268" y="4270"/>
                  </a:lnTo>
                  <a:lnTo>
                    <a:pt x="1292" y="4159"/>
                  </a:lnTo>
                  <a:lnTo>
                    <a:pt x="1315" y="4028"/>
                  </a:lnTo>
                  <a:lnTo>
                    <a:pt x="1331" y="3884"/>
                  </a:lnTo>
                  <a:lnTo>
                    <a:pt x="1337" y="3744"/>
                  </a:lnTo>
                  <a:lnTo>
                    <a:pt x="1327" y="3611"/>
                  </a:lnTo>
                  <a:lnTo>
                    <a:pt x="1299" y="3503"/>
                  </a:lnTo>
                  <a:lnTo>
                    <a:pt x="1248" y="3380"/>
                  </a:lnTo>
                  <a:lnTo>
                    <a:pt x="1182" y="3212"/>
                  </a:lnTo>
                  <a:lnTo>
                    <a:pt x="1105" y="3008"/>
                  </a:lnTo>
                  <a:lnTo>
                    <a:pt x="1022" y="2778"/>
                  </a:lnTo>
                  <a:lnTo>
                    <a:pt x="938" y="2530"/>
                  </a:lnTo>
                  <a:lnTo>
                    <a:pt x="858" y="2275"/>
                  </a:lnTo>
                  <a:lnTo>
                    <a:pt x="787" y="2022"/>
                  </a:lnTo>
                  <a:lnTo>
                    <a:pt x="732" y="1783"/>
                  </a:lnTo>
                  <a:lnTo>
                    <a:pt x="690" y="1533"/>
                  </a:lnTo>
                  <a:lnTo>
                    <a:pt x="658" y="1262"/>
                  </a:lnTo>
                  <a:lnTo>
                    <a:pt x="632" y="981"/>
                  </a:lnTo>
                  <a:lnTo>
                    <a:pt x="612" y="709"/>
                  </a:lnTo>
                  <a:lnTo>
                    <a:pt x="595" y="460"/>
                  </a:lnTo>
                  <a:lnTo>
                    <a:pt x="581" y="252"/>
                  </a:lnTo>
                  <a:lnTo>
                    <a:pt x="566" y="100"/>
                  </a:lnTo>
                  <a:lnTo>
                    <a:pt x="550" y="22"/>
                  </a:lnTo>
                  <a:lnTo>
                    <a:pt x="512" y="0"/>
                  </a:lnTo>
                  <a:lnTo>
                    <a:pt x="442" y="9"/>
                  </a:lnTo>
                  <a:lnTo>
                    <a:pt x="352" y="38"/>
                  </a:lnTo>
                  <a:lnTo>
                    <a:pt x="256" y="82"/>
                  </a:lnTo>
                  <a:lnTo>
                    <a:pt x="160" y="130"/>
                  </a:lnTo>
                  <a:lnTo>
                    <a:pt x="78" y="174"/>
                  </a:lnTo>
                  <a:lnTo>
                    <a:pt x="20" y="206"/>
                  </a:lnTo>
                  <a:lnTo>
                    <a:pt x="0" y="219"/>
                  </a:lnTo>
                  <a:close/>
                </a:path>
              </a:pathLst>
            </a:custGeom>
            <a:solidFill>
              <a:srgbClr val="BF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33"/>
            <p:cNvSpPr>
              <a:spLocks/>
            </p:cNvSpPr>
            <p:nvPr/>
          </p:nvSpPr>
          <p:spPr bwMode="auto">
            <a:xfrm>
              <a:off x="2717" y="2348"/>
              <a:ext cx="927" cy="438"/>
            </a:xfrm>
            <a:custGeom>
              <a:avLst/>
              <a:gdLst>
                <a:gd name="T0" fmla="*/ 0 w 1854"/>
                <a:gd name="T1" fmla="*/ 136 h 1751"/>
                <a:gd name="T2" fmla="*/ 313 w 1854"/>
                <a:gd name="T3" fmla="*/ 1751 h 1751"/>
                <a:gd name="T4" fmla="*/ 1169 w 1854"/>
                <a:gd name="T5" fmla="*/ 923 h 1751"/>
                <a:gd name="T6" fmla="*/ 1179 w 1854"/>
                <a:gd name="T7" fmla="*/ 954 h 1751"/>
                <a:gd name="T8" fmla="*/ 1189 w 1854"/>
                <a:gd name="T9" fmla="*/ 988 h 1751"/>
                <a:gd name="T10" fmla="*/ 1201 w 1854"/>
                <a:gd name="T11" fmla="*/ 1021 h 1751"/>
                <a:gd name="T12" fmla="*/ 1214 w 1854"/>
                <a:gd name="T13" fmla="*/ 1053 h 1751"/>
                <a:gd name="T14" fmla="*/ 1227 w 1854"/>
                <a:gd name="T15" fmla="*/ 1081 h 1751"/>
                <a:gd name="T16" fmla="*/ 1241 w 1854"/>
                <a:gd name="T17" fmla="*/ 1105 h 1751"/>
                <a:gd name="T18" fmla="*/ 1258 w 1854"/>
                <a:gd name="T19" fmla="*/ 1121 h 1751"/>
                <a:gd name="T20" fmla="*/ 1275 w 1854"/>
                <a:gd name="T21" fmla="*/ 1130 h 1751"/>
                <a:gd name="T22" fmla="*/ 1293 w 1854"/>
                <a:gd name="T23" fmla="*/ 1113 h 1751"/>
                <a:gd name="T24" fmla="*/ 1307 w 1854"/>
                <a:gd name="T25" fmla="*/ 1077 h 1751"/>
                <a:gd name="T26" fmla="*/ 1317 w 1854"/>
                <a:gd name="T27" fmla="*/ 1026 h 1751"/>
                <a:gd name="T28" fmla="*/ 1325 w 1854"/>
                <a:gd name="T29" fmla="*/ 964 h 1751"/>
                <a:gd name="T30" fmla="*/ 1329 w 1854"/>
                <a:gd name="T31" fmla="*/ 894 h 1751"/>
                <a:gd name="T32" fmla="*/ 1333 w 1854"/>
                <a:gd name="T33" fmla="*/ 819 h 1751"/>
                <a:gd name="T34" fmla="*/ 1337 w 1854"/>
                <a:gd name="T35" fmla="*/ 745 h 1751"/>
                <a:gd name="T36" fmla="*/ 1344 w 1854"/>
                <a:gd name="T37" fmla="*/ 675 h 1751"/>
                <a:gd name="T38" fmla="*/ 1384 w 1854"/>
                <a:gd name="T39" fmla="*/ 641 h 1751"/>
                <a:gd name="T40" fmla="*/ 1451 w 1854"/>
                <a:gd name="T41" fmla="*/ 623 h 1751"/>
                <a:gd name="T42" fmla="*/ 1535 w 1854"/>
                <a:gd name="T43" fmla="*/ 617 h 1751"/>
                <a:gd name="T44" fmla="*/ 1624 w 1854"/>
                <a:gd name="T45" fmla="*/ 619 h 1751"/>
                <a:gd name="T46" fmla="*/ 1710 w 1854"/>
                <a:gd name="T47" fmla="*/ 626 h 1751"/>
                <a:gd name="T48" fmla="*/ 1783 w 1854"/>
                <a:gd name="T49" fmla="*/ 633 h 1751"/>
                <a:gd name="T50" fmla="*/ 1834 w 1854"/>
                <a:gd name="T51" fmla="*/ 636 h 1751"/>
                <a:gd name="T52" fmla="*/ 1854 w 1854"/>
                <a:gd name="T53" fmla="*/ 633 h 1751"/>
                <a:gd name="T54" fmla="*/ 1816 w 1854"/>
                <a:gd name="T55" fmla="*/ 0 h 1751"/>
                <a:gd name="T56" fmla="*/ 1166 w 1854"/>
                <a:gd name="T57" fmla="*/ 86 h 1751"/>
                <a:gd name="T58" fmla="*/ 0 w 1854"/>
                <a:gd name="T59" fmla="*/ 136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4" h="1751">
                  <a:moveTo>
                    <a:pt x="0" y="136"/>
                  </a:moveTo>
                  <a:lnTo>
                    <a:pt x="313" y="1751"/>
                  </a:lnTo>
                  <a:lnTo>
                    <a:pt x="1169" y="923"/>
                  </a:lnTo>
                  <a:lnTo>
                    <a:pt x="1179" y="954"/>
                  </a:lnTo>
                  <a:lnTo>
                    <a:pt x="1189" y="988"/>
                  </a:lnTo>
                  <a:lnTo>
                    <a:pt x="1201" y="1021"/>
                  </a:lnTo>
                  <a:lnTo>
                    <a:pt x="1214" y="1053"/>
                  </a:lnTo>
                  <a:lnTo>
                    <a:pt x="1227" y="1081"/>
                  </a:lnTo>
                  <a:lnTo>
                    <a:pt x="1241" y="1105"/>
                  </a:lnTo>
                  <a:lnTo>
                    <a:pt x="1258" y="1121"/>
                  </a:lnTo>
                  <a:lnTo>
                    <a:pt x="1275" y="1130"/>
                  </a:lnTo>
                  <a:lnTo>
                    <a:pt x="1293" y="1113"/>
                  </a:lnTo>
                  <a:lnTo>
                    <a:pt x="1307" y="1077"/>
                  </a:lnTo>
                  <a:lnTo>
                    <a:pt x="1317" y="1026"/>
                  </a:lnTo>
                  <a:lnTo>
                    <a:pt x="1325" y="964"/>
                  </a:lnTo>
                  <a:lnTo>
                    <a:pt x="1329" y="894"/>
                  </a:lnTo>
                  <a:lnTo>
                    <a:pt x="1333" y="819"/>
                  </a:lnTo>
                  <a:lnTo>
                    <a:pt x="1337" y="745"/>
                  </a:lnTo>
                  <a:lnTo>
                    <a:pt x="1344" y="675"/>
                  </a:lnTo>
                  <a:lnTo>
                    <a:pt x="1384" y="641"/>
                  </a:lnTo>
                  <a:lnTo>
                    <a:pt x="1451" y="623"/>
                  </a:lnTo>
                  <a:lnTo>
                    <a:pt x="1535" y="617"/>
                  </a:lnTo>
                  <a:lnTo>
                    <a:pt x="1624" y="619"/>
                  </a:lnTo>
                  <a:lnTo>
                    <a:pt x="1710" y="626"/>
                  </a:lnTo>
                  <a:lnTo>
                    <a:pt x="1783" y="633"/>
                  </a:lnTo>
                  <a:lnTo>
                    <a:pt x="1834" y="636"/>
                  </a:lnTo>
                  <a:lnTo>
                    <a:pt x="1854" y="633"/>
                  </a:lnTo>
                  <a:lnTo>
                    <a:pt x="1816" y="0"/>
                  </a:lnTo>
                  <a:lnTo>
                    <a:pt x="1166" y="86"/>
                  </a:lnTo>
                  <a:lnTo>
                    <a:pt x="0" y="136"/>
                  </a:lnTo>
                  <a:close/>
                </a:path>
              </a:pathLst>
            </a:custGeom>
            <a:solidFill>
              <a:srgbClr val="BF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34"/>
            <p:cNvSpPr>
              <a:spLocks/>
            </p:cNvSpPr>
            <p:nvPr/>
          </p:nvSpPr>
          <p:spPr bwMode="auto">
            <a:xfrm>
              <a:off x="3363" y="2455"/>
              <a:ext cx="608" cy="1107"/>
            </a:xfrm>
            <a:custGeom>
              <a:avLst/>
              <a:gdLst>
                <a:gd name="T0" fmla="*/ 3 w 1217"/>
                <a:gd name="T1" fmla="*/ 279 h 4429"/>
                <a:gd name="T2" fmla="*/ 33 w 1217"/>
                <a:gd name="T3" fmla="*/ 627 h 4429"/>
                <a:gd name="T4" fmla="*/ 87 w 1217"/>
                <a:gd name="T5" fmla="*/ 1173 h 4429"/>
                <a:gd name="T6" fmla="*/ 165 w 1217"/>
                <a:gd name="T7" fmla="*/ 1756 h 4429"/>
                <a:gd name="T8" fmla="*/ 272 w 1217"/>
                <a:gd name="T9" fmla="*/ 2255 h 4429"/>
                <a:gd name="T10" fmla="*/ 451 w 1217"/>
                <a:gd name="T11" fmla="*/ 2777 h 4429"/>
                <a:gd name="T12" fmla="*/ 644 w 1217"/>
                <a:gd name="T13" fmla="*/ 3266 h 4429"/>
                <a:gd name="T14" fmla="*/ 777 w 1217"/>
                <a:gd name="T15" fmla="*/ 3631 h 4429"/>
                <a:gd name="T16" fmla="*/ 793 w 1217"/>
                <a:gd name="T17" fmla="*/ 3815 h 4429"/>
                <a:gd name="T18" fmla="*/ 769 w 1217"/>
                <a:gd name="T19" fmla="*/ 3979 h 4429"/>
                <a:gd name="T20" fmla="*/ 740 w 1217"/>
                <a:gd name="T21" fmla="*/ 4127 h 4429"/>
                <a:gd name="T22" fmla="*/ 722 w 1217"/>
                <a:gd name="T23" fmla="*/ 4234 h 4429"/>
                <a:gd name="T24" fmla="*/ 729 w 1217"/>
                <a:gd name="T25" fmla="*/ 4282 h 4429"/>
                <a:gd name="T26" fmla="*/ 752 w 1217"/>
                <a:gd name="T27" fmla="*/ 4328 h 4429"/>
                <a:gd name="T28" fmla="*/ 788 w 1217"/>
                <a:gd name="T29" fmla="*/ 4372 h 4429"/>
                <a:gd name="T30" fmla="*/ 840 w 1217"/>
                <a:gd name="T31" fmla="*/ 4408 h 4429"/>
                <a:gd name="T32" fmla="*/ 906 w 1217"/>
                <a:gd name="T33" fmla="*/ 4428 h 4429"/>
                <a:gd name="T34" fmla="*/ 971 w 1217"/>
                <a:gd name="T35" fmla="*/ 4426 h 4429"/>
                <a:gd name="T36" fmla="*/ 1026 w 1217"/>
                <a:gd name="T37" fmla="*/ 4408 h 4429"/>
                <a:gd name="T38" fmla="*/ 1066 w 1217"/>
                <a:gd name="T39" fmla="*/ 4383 h 4429"/>
                <a:gd name="T40" fmla="*/ 1097 w 1217"/>
                <a:gd name="T41" fmla="*/ 4336 h 4429"/>
                <a:gd name="T42" fmla="*/ 1154 w 1217"/>
                <a:gd name="T43" fmla="*/ 4171 h 4429"/>
                <a:gd name="T44" fmla="*/ 1204 w 1217"/>
                <a:gd name="T45" fmla="*/ 3930 h 4429"/>
                <a:gd name="T46" fmla="*/ 1212 w 1217"/>
                <a:gd name="T47" fmla="*/ 3682 h 4429"/>
                <a:gd name="T48" fmla="*/ 1138 w 1217"/>
                <a:gd name="T49" fmla="*/ 3452 h 4429"/>
                <a:gd name="T50" fmla="*/ 991 w 1217"/>
                <a:gd name="T51" fmla="*/ 3061 h 4429"/>
                <a:gd name="T52" fmla="*/ 818 w 1217"/>
                <a:gd name="T53" fmla="*/ 2559 h 4429"/>
                <a:gd name="T54" fmla="*/ 666 w 1217"/>
                <a:gd name="T55" fmla="*/ 2034 h 4429"/>
                <a:gd name="T56" fmla="*/ 572 w 1217"/>
                <a:gd name="T57" fmla="*/ 1542 h 4429"/>
                <a:gd name="T58" fmla="*/ 523 w 1217"/>
                <a:gd name="T59" fmla="*/ 986 h 4429"/>
                <a:gd name="T60" fmla="*/ 497 w 1217"/>
                <a:gd name="T61" fmla="*/ 462 h 4429"/>
                <a:gd name="T62" fmla="*/ 475 w 1217"/>
                <a:gd name="T63" fmla="*/ 101 h 4429"/>
                <a:gd name="T64" fmla="*/ 427 w 1217"/>
                <a:gd name="T65" fmla="*/ 0 h 4429"/>
                <a:gd name="T66" fmla="*/ 293 w 1217"/>
                <a:gd name="T67" fmla="*/ 42 h 4429"/>
                <a:gd name="T68" fmla="*/ 132 w 1217"/>
                <a:gd name="T69" fmla="*/ 135 h 4429"/>
                <a:gd name="T70" fmla="*/ 17 w 1217"/>
                <a:gd name="T71" fmla="*/ 214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7" h="4429">
                  <a:moveTo>
                    <a:pt x="0" y="228"/>
                  </a:moveTo>
                  <a:lnTo>
                    <a:pt x="3" y="279"/>
                  </a:lnTo>
                  <a:lnTo>
                    <a:pt x="14" y="418"/>
                  </a:lnTo>
                  <a:lnTo>
                    <a:pt x="33" y="627"/>
                  </a:lnTo>
                  <a:lnTo>
                    <a:pt x="57" y="886"/>
                  </a:lnTo>
                  <a:lnTo>
                    <a:pt x="87" y="1173"/>
                  </a:lnTo>
                  <a:lnTo>
                    <a:pt x="123" y="1470"/>
                  </a:lnTo>
                  <a:lnTo>
                    <a:pt x="165" y="1756"/>
                  </a:lnTo>
                  <a:lnTo>
                    <a:pt x="211" y="2013"/>
                  </a:lnTo>
                  <a:lnTo>
                    <a:pt x="272" y="2255"/>
                  </a:lnTo>
                  <a:lnTo>
                    <a:pt x="355" y="2514"/>
                  </a:lnTo>
                  <a:lnTo>
                    <a:pt x="451" y="2777"/>
                  </a:lnTo>
                  <a:lnTo>
                    <a:pt x="551" y="3032"/>
                  </a:lnTo>
                  <a:lnTo>
                    <a:pt x="644" y="3266"/>
                  </a:lnTo>
                  <a:lnTo>
                    <a:pt x="723" y="3472"/>
                  </a:lnTo>
                  <a:lnTo>
                    <a:pt x="777" y="3631"/>
                  </a:lnTo>
                  <a:lnTo>
                    <a:pt x="798" y="3738"/>
                  </a:lnTo>
                  <a:lnTo>
                    <a:pt x="793" y="3815"/>
                  </a:lnTo>
                  <a:lnTo>
                    <a:pt x="783" y="3897"/>
                  </a:lnTo>
                  <a:lnTo>
                    <a:pt x="769" y="3979"/>
                  </a:lnTo>
                  <a:lnTo>
                    <a:pt x="755" y="4057"/>
                  </a:lnTo>
                  <a:lnTo>
                    <a:pt x="740" y="4127"/>
                  </a:lnTo>
                  <a:lnTo>
                    <a:pt x="728" y="4189"/>
                  </a:lnTo>
                  <a:lnTo>
                    <a:pt x="722" y="4234"/>
                  </a:lnTo>
                  <a:lnTo>
                    <a:pt x="724" y="4265"/>
                  </a:lnTo>
                  <a:lnTo>
                    <a:pt x="729" y="4282"/>
                  </a:lnTo>
                  <a:lnTo>
                    <a:pt x="739" y="4305"/>
                  </a:lnTo>
                  <a:lnTo>
                    <a:pt x="752" y="4328"/>
                  </a:lnTo>
                  <a:lnTo>
                    <a:pt x="768" y="4350"/>
                  </a:lnTo>
                  <a:lnTo>
                    <a:pt x="788" y="4372"/>
                  </a:lnTo>
                  <a:lnTo>
                    <a:pt x="812" y="4392"/>
                  </a:lnTo>
                  <a:lnTo>
                    <a:pt x="840" y="4408"/>
                  </a:lnTo>
                  <a:lnTo>
                    <a:pt x="873" y="4422"/>
                  </a:lnTo>
                  <a:lnTo>
                    <a:pt x="906" y="4428"/>
                  </a:lnTo>
                  <a:lnTo>
                    <a:pt x="939" y="4429"/>
                  </a:lnTo>
                  <a:lnTo>
                    <a:pt x="971" y="4426"/>
                  </a:lnTo>
                  <a:lnTo>
                    <a:pt x="1000" y="4419"/>
                  </a:lnTo>
                  <a:lnTo>
                    <a:pt x="1026" y="4408"/>
                  </a:lnTo>
                  <a:lnTo>
                    <a:pt x="1049" y="4397"/>
                  </a:lnTo>
                  <a:lnTo>
                    <a:pt x="1066" y="4383"/>
                  </a:lnTo>
                  <a:lnTo>
                    <a:pt x="1081" y="4372"/>
                  </a:lnTo>
                  <a:lnTo>
                    <a:pt x="1097" y="4336"/>
                  </a:lnTo>
                  <a:lnTo>
                    <a:pt x="1124" y="4268"/>
                  </a:lnTo>
                  <a:lnTo>
                    <a:pt x="1154" y="4171"/>
                  </a:lnTo>
                  <a:lnTo>
                    <a:pt x="1183" y="4057"/>
                  </a:lnTo>
                  <a:lnTo>
                    <a:pt x="1204" y="3930"/>
                  </a:lnTo>
                  <a:lnTo>
                    <a:pt x="1217" y="3804"/>
                  </a:lnTo>
                  <a:lnTo>
                    <a:pt x="1212" y="3682"/>
                  </a:lnTo>
                  <a:lnTo>
                    <a:pt x="1187" y="3577"/>
                  </a:lnTo>
                  <a:lnTo>
                    <a:pt x="1138" y="3452"/>
                  </a:lnTo>
                  <a:lnTo>
                    <a:pt x="1071" y="3277"/>
                  </a:lnTo>
                  <a:lnTo>
                    <a:pt x="991" y="3061"/>
                  </a:lnTo>
                  <a:lnTo>
                    <a:pt x="906" y="2820"/>
                  </a:lnTo>
                  <a:lnTo>
                    <a:pt x="818" y="2559"/>
                  </a:lnTo>
                  <a:lnTo>
                    <a:pt x="737" y="2295"/>
                  </a:lnTo>
                  <a:lnTo>
                    <a:pt x="666" y="2034"/>
                  </a:lnTo>
                  <a:lnTo>
                    <a:pt x="613" y="1793"/>
                  </a:lnTo>
                  <a:lnTo>
                    <a:pt x="572" y="1542"/>
                  </a:lnTo>
                  <a:lnTo>
                    <a:pt x="544" y="1269"/>
                  </a:lnTo>
                  <a:lnTo>
                    <a:pt x="523" y="986"/>
                  </a:lnTo>
                  <a:lnTo>
                    <a:pt x="509" y="713"/>
                  </a:lnTo>
                  <a:lnTo>
                    <a:pt x="497" y="462"/>
                  </a:lnTo>
                  <a:lnTo>
                    <a:pt x="486" y="253"/>
                  </a:lnTo>
                  <a:lnTo>
                    <a:pt x="475" y="101"/>
                  </a:lnTo>
                  <a:lnTo>
                    <a:pt x="461" y="22"/>
                  </a:lnTo>
                  <a:lnTo>
                    <a:pt x="427" y="0"/>
                  </a:lnTo>
                  <a:lnTo>
                    <a:pt x="369" y="10"/>
                  </a:lnTo>
                  <a:lnTo>
                    <a:pt x="293" y="42"/>
                  </a:lnTo>
                  <a:lnTo>
                    <a:pt x="212" y="87"/>
                  </a:lnTo>
                  <a:lnTo>
                    <a:pt x="132" y="135"/>
                  </a:lnTo>
                  <a:lnTo>
                    <a:pt x="65" y="182"/>
                  </a:lnTo>
                  <a:lnTo>
                    <a:pt x="17" y="214"/>
                  </a:lnTo>
                  <a:lnTo>
                    <a:pt x="0"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35"/>
            <p:cNvSpPr>
              <a:spLocks/>
            </p:cNvSpPr>
            <p:nvPr/>
          </p:nvSpPr>
          <p:spPr bwMode="auto">
            <a:xfrm>
              <a:off x="3378" y="2456"/>
              <a:ext cx="571" cy="1090"/>
            </a:xfrm>
            <a:custGeom>
              <a:avLst/>
              <a:gdLst>
                <a:gd name="T0" fmla="*/ 4 w 1143"/>
                <a:gd name="T1" fmla="*/ 248 h 4361"/>
                <a:gd name="T2" fmla="*/ 38 w 1143"/>
                <a:gd name="T3" fmla="*/ 596 h 4361"/>
                <a:gd name="T4" fmla="*/ 99 w 1143"/>
                <a:gd name="T5" fmla="*/ 1141 h 4361"/>
                <a:gd name="T6" fmla="*/ 178 w 1143"/>
                <a:gd name="T7" fmla="*/ 1724 h 4361"/>
                <a:gd name="T8" fmla="*/ 282 w 1143"/>
                <a:gd name="T9" fmla="*/ 2224 h 4361"/>
                <a:gd name="T10" fmla="*/ 461 w 1143"/>
                <a:gd name="T11" fmla="*/ 2750 h 4361"/>
                <a:gd name="T12" fmla="*/ 656 w 1143"/>
                <a:gd name="T13" fmla="*/ 3246 h 4361"/>
                <a:gd name="T14" fmla="*/ 790 w 1143"/>
                <a:gd name="T15" fmla="*/ 3616 h 4361"/>
                <a:gd name="T16" fmla="*/ 808 w 1143"/>
                <a:gd name="T17" fmla="*/ 3799 h 4361"/>
                <a:gd name="T18" fmla="*/ 788 w 1143"/>
                <a:gd name="T19" fmla="*/ 3956 h 4361"/>
                <a:gd name="T20" fmla="*/ 763 w 1143"/>
                <a:gd name="T21" fmla="*/ 4091 h 4361"/>
                <a:gd name="T22" fmla="*/ 744 w 1143"/>
                <a:gd name="T23" fmla="*/ 4185 h 4361"/>
                <a:gd name="T24" fmla="*/ 742 w 1143"/>
                <a:gd name="T25" fmla="*/ 4220 h 4361"/>
                <a:gd name="T26" fmla="*/ 749 w 1143"/>
                <a:gd name="T27" fmla="*/ 4258 h 4361"/>
                <a:gd name="T28" fmla="*/ 770 w 1143"/>
                <a:gd name="T29" fmla="*/ 4300 h 4361"/>
                <a:gd name="T30" fmla="*/ 809 w 1143"/>
                <a:gd name="T31" fmla="*/ 4337 h 4361"/>
                <a:gd name="T32" fmla="*/ 866 w 1143"/>
                <a:gd name="T33" fmla="*/ 4357 h 4361"/>
                <a:gd name="T34" fmla="*/ 917 w 1143"/>
                <a:gd name="T35" fmla="*/ 4361 h 4361"/>
                <a:gd name="T36" fmla="*/ 959 w 1143"/>
                <a:gd name="T37" fmla="*/ 4352 h 4361"/>
                <a:gd name="T38" fmla="*/ 993 w 1143"/>
                <a:gd name="T39" fmla="*/ 4339 h 4361"/>
                <a:gd name="T40" fmla="*/ 1025 w 1143"/>
                <a:gd name="T41" fmla="*/ 4304 h 4361"/>
                <a:gd name="T42" fmla="*/ 1081 w 1143"/>
                <a:gd name="T43" fmla="*/ 4149 h 4361"/>
                <a:gd name="T44" fmla="*/ 1131 w 1143"/>
                <a:gd name="T45" fmla="*/ 3918 h 4361"/>
                <a:gd name="T46" fmla="*/ 1139 w 1143"/>
                <a:gd name="T47" fmla="*/ 3674 h 4361"/>
                <a:gd name="T48" fmla="*/ 1067 w 1143"/>
                <a:gd name="T49" fmla="*/ 3443 h 4361"/>
                <a:gd name="T50" fmla="*/ 915 w 1143"/>
                <a:gd name="T51" fmla="*/ 3049 h 4361"/>
                <a:gd name="T52" fmla="*/ 733 w 1143"/>
                <a:gd name="T53" fmla="*/ 2541 h 4361"/>
                <a:gd name="T54" fmla="*/ 576 w 1143"/>
                <a:gd name="T55" fmla="*/ 2011 h 4361"/>
                <a:gd name="T56" fmla="*/ 487 w 1143"/>
                <a:gd name="T57" fmla="*/ 1519 h 4361"/>
                <a:gd name="T58" fmla="*/ 440 w 1143"/>
                <a:gd name="T59" fmla="*/ 970 h 4361"/>
                <a:gd name="T60" fmla="*/ 414 w 1143"/>
                <a:gd name="T61" fmla="*/ 455 h 4361"/>
                <a:gd name="T62" fmla="*/ 392 w 1143"/>
                <a:gd name="T63" fmla="*/ 99 h 4361"/>
                <a:gd name="T64" fmla="*/ 349 w 1143"/>
                <a:gd name="T65" fmla="*/ 0 h 4361"/>
                <a:gd name="T66" fmla="*/ 238 w 1143"/>
                <a:gd name="T67" fmla="*/ 32 h 4361"/>
                <a:gd name="T68" fmla="*/ 108 w 1143"/>
                <a:gd name="T69" fmla="*/ 114 h 4361"/>
                <a:gd name="T70" fmla="*/ 14 w 1143"/>
                <a:gd name="T71" fmla="*/ 185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3" h="4361">
                  <a:moveTo>
                    <a:pt x="0" y="197"/>
                  </a:moveTo>
                  <a:lnTo>
                    <a:pt x="4" y="248"/>
                  </a:lnTo>
                  <a:lnTo>
                    <a:pt x="18" y="387"/>
                  </a:lnTo>
                  <a:lnTo>
                    <a:pt x="38" y="596"/>
                  </a:lnTo>
                  <a:lnTo>
                    <a:pt x="66" y="856"/>
                  </a:lnTo>
                  <a:lnTo>
                    <a:pt x="99" y="1141"/>
                  </a:lnTo>
                  <a:lnTo>
                    <a:pt x="137" y="1438"/>
                  </a:lnTo>
                  <a:lnTo>
                    <a:pt x="178" y="1724"/>
                  </a:lnTo>
                  <a:lnTo>
                    <a:pt x="223" y="1979"/>
                  </a:lnTo>
                  <a:lnTo>
                    <a:pt x="282" y="2224"/>
                  </a:lnTo>
                  <a:lnTo>
                    <a:pt x="365" y="2484"/>
                  </a:lnTo>
                  <a:lnTo>
                    <a:pt x="461" y="2750"/>
                  </a:lnTo>
                  <a:lnTo>
                    <a:pt x="562" y="3009"/>
                  </a:lnTo>
                  <a:lnTo>
                    <a:pt x="656" y="3246"/>
                  </a:lnTo>
                  <a:lnTo>
                    <a:pt x="736" y="3453"/>
                  </a:lnTo>
                  <a:lnTo>
                    <a:pt x="790" y="3616"/>
                  </a:lnTo>
                  <a:lnTo>
                    <a:pt x="812" y="3724"/>
                  </a:lnTo>
                  <a:lnTo>
                    <a:pt x="808" y="3799"/>
                  </a:lnTo>
                  <a:lnTo>
                    <a:pt x="800" y="3879"/>
                  </a:lnTo>
                  <a:lnTo>
                    <a:pt x="788" y="3956"/>
                  </a:lnTo>
                  <a:lnTo>
                    <a:pt x="776" y="4029"/>
                  </a:lnTo>
                  <a:lnTo>
                    <a:pt x="763" y="4091"/>
                  </a:lnTo>
                  <a:lnTo>
                    <a:pt x="752" y="4146"/>
                  </a:lnTo>
                  <a:lnTo>
                    <a:pt x="744" y="4185"/>
                  </a:lnTo>
                  <a:lnTo>
                    <a:pt x="742" y="4207"/>
                  </a:lnTo>
                  <a:lnTo>
                    <a:pt x="742" y="4220"/>
                  </a:lnTo>
                  <a:lnTo>
                    <a:pt x="745" y="4237"/>
                  </a:lnTo>
                  <a:lnTo>
                    <a:pt x="749" y="4258"/>
                  </a:lnTo>
                  <a:lnTo>
                    <a:pt x="759" y="4280"/>
                  </a:lnTo>
                  <a:lnTo>
                    <a:pt x="770" y="4300"/>
                  </a:lnTo>
                  <a:lnTo>
                    <a:pt x="787" y="4321"/>
                  </a:lnTo>
                  <a:lnTo>
                    <a:pt x="809" y="4337"/>
                  </a:lnTo>
                  <a:lnTo>
                    <a:pt x="838" y="4351"/>
                  </a:lnTo>
                  <a:lnTo>
                    <a:pt x="866" y="4357"/>
                  </a:lnTo>
                  <a:lnTo>
                    <a:pt x="893" y="4361"/>
                  </a:lnTo>
                  <a:lnTo>
                    <a:pt x="917" y="4361"/>
                  </a:lnTo>
                  <a:lnTo>
                    <a:pt x="940" y="4358"/>
                  </a:lnTo>
                  <a:lnTo>
                    <a:pt x="959" y="4352"/>
                  </a:lnTo>
                  <a:lnTo>
                    <a:pt x="976" y="4346"/>
                  </a:lnTo>
                  <a:lnTo>
                    <a:pt x="993" y="4339"/>
                  </a:lnTo>
                  <a:lnTo>
                    <a:pt x="1008" y="4333"/>
                  </a:lnTo>
                  <a:lnTo>
                    <a:pt x="1025" y="4304"/>
                  </a:lnTo>
                  <a:lnTo>
                    <a:pt x="1052" y="4241"/>
                  </a:lnTo>
                  <a:lnTo>
                    <a:pt x="1081" y="4149"/>
                  </a:lnTo>
                  <a:lnTo>
                    <a:pt x="1111" y="4040"/>
                  </a:lnTo>
                  <a:lnTo>
                    <a:pt x="1131" y="3918"/>
                  </a:lnTo>
                  <a:lnTo>
                    <a:pt x="1143" y="3793"/>
                  </a:lnTo>
                  <a:lnTo>
                    <a:pt x="1139" y="3674"/>
                  </a:lnTo>
                  <a:lnTo>
                    <a:pt x="1116" y="3570"/>
                  </a:lnTo>
                  <a:lnTo>
                    <a:pt x="1067" y="3443"/>
                  </a:lnTo>
                  <a:lnTo>
                    <a:pt x="998" y="3267"/>
                  </a:lnTo>
                  <a:lnTo>
                    <a:pt x="915" y="3049"/>
                  </a:lnTo>
                  <a:lnTo>
                    <a:pt x="825" y="2804"/>
                  </a:lnTo>
                  <a:lnTo>
                    <a:pt x="733" y="2541"/>
                  </a:lnTo>
                  <a:lnTo>
                    <a:pt x="649" y="2273"/>
                  </a:lnTo>
                  <a:lnTo>
                    <a:pt x="576" y="2011"/>
                  </a:lnTo>
                  <a:lnTo>
                    <a:pt x="524" y="1768"/>
                  </a:lnTo>
                  <a:lnTo>
                    <a:pt x="487" y="1519"/>
                  </a:lnTo>
                  <a:lnTo>
                    <a:pt x="460" y="1248"/>
                  </a:lnTo>
                  <a:lnTo>
                    <a:pt x="440" y="970"/>
                  </a:lnTo>
                  <a:lnTo>
                    <a:pt x="426" y="702"/>
                  </a:lnTo>
                  <a:lnTo>
                    <a:pt x="414" y="455"/>
                  </a:lnTo>
                  <a:lnTo>
                    <a:pt x="403" y="250"/>
                  </a:lnTo>
                  <a:lnTo>
                    <a:pt x="392" y="99"/>
                  </a:lnTo>
                  <a:lnTo>
                    <a:pt x="378" y="21"/>
                  </a:lnTo>
                  <a:lnTo>
                    <a:pt x="349" y="0"/>
                  </a:lnTo>
                  <a:lnTo>
                    <a:pt x="300" y="6"/>
                  </a:lnTo>
                  <a:lnTo>
                    <a:pt x="238" y="32"/>
                  </a:lnTo>
                  <a:lnTo>
                    <a:pt x="172" y="71"/>
                  </a:lnTo>
                  <a:lnTo>
                    <a:pt x="108" y="114"/>
                  </a:lnTo>
                  <a:lnTo>
                    <a:pt x="52" y="155"/>
                  </a:lnTo>
                  <a:lnTo>
                    <a:pt x="14" y="185"/>
                  </a:lnTo>
                  <a:lnTo>
                    <a:pt x="0" y="197"/>
                  </a:lnTo>
                  <a:close/>
                </a:path>
              </a:pathLst>
            </a:custGeom>
            <a:solidFill>
              <a:srgbClr val="9E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36"/>
            <p:cNvSpPr>
              <a:spLocks/>
            </p:cNvSpPr>
            <p:nvPr/>
          </p:nvSpPr>
          <p:spPr bwMode="auto">
            <a:xfrm>
              <a:off x="3435" y="2519"/>
              <a:ext cx="488" cy="1010"/>
            </a:xfrm>
            <a:custGeom>
              <a:avLst/>
              <a:gdLst>
                <a:gd name="T0" fmla="*/ 1 w 976"/>
                <a:gd name="T1" fmla="*/ 119 h 4037"/>
                <a:gd name="T2" fmla="*/ 20 w 976"/>
                <a:gd name="T3" fmla="*/ 409 h 4037"/>
                <a:gd name="T4" fmla="*/ 54 w 976"/>
                <a:gd name="T5" fmla="*/ 874 h 4037"/>
                <a:gd name="T6" fmla="*/ 105 w 976"/>
                <a:gd name="T7" fmla="*/ 1398 h 4037"/>
                <a:gd name="T8" fmla="*/ 188 w 976"/>
                <a:gd name="T9" fmla="*/ 1889 h 4037"/>
                <a:gd name="T10" fmla="*/ 370 w 976"/>
                <a:gd name="T11" fmla="*/ 2420 h 4037"/>
                <a:gd name="T12" fmla="*/ 581 w 976"/>
                <a:gd name="T13" fmla="*/ 2922 h 4037"/>
                <a:gd name="T14" fmla="*/ 730 w 976"/>
                <a:gd name="T15" fmla="*/ 3295 h 4037"/>
                <a:gd name="T16" fmla="*/ 751 w 976"/>
                <a:gd name="T17" fmla="*/ 3477 h 4037"/>
                <a:gd name="T18" fmla="*/ 736 w 976"/>
                <a:gd name="T19" fmla="*/ 3619 h 4037"/>
                <a:gd name="T20" fmla="*/ 715 w 976"/>
                <a:gd name="T21" fmla="*/ 3738 h 4037"/>
                <a:gd name="T22" fmla="*/ 701 w 976"/>
                <a:gd name="T23" fmla="*/ 3816 h 4037"/>
                <a:gd name="T24" fmla="*/ 697 w 976"/>
                <a:gd name="T25" fmla="*/ 3847 h 4037"/>
                <a:gd name="T26" fmla="*/ 694 w 976"/>
                <a:gd name="T27" fmla="*/ 3894 h 4037"/>
                <a:gd name="T28" fmla="*/ 697 w 976"/>
                <a:gd name="T29" fmla="*/ 3950 h 4037"/>
                <a:gd name="T30" fmla="*/ 716 w 976"/>
                <a:gd name="T31" fmla="*/ 4003 h 4037"/>
                <a:gd name="T32" fmla="*/ 754 w 976"/>
                <a:gd name="T33" fmla="*/ 4032 h 4037"/>
                <a:gd name="T34" fmla="*/ 794 w 976"/>
                <a:gd name="T35" fmla="*/ 4037 h 4037"/>
                <a:gd name="T36" fmla="*/ 831 w 976"/>
                <a:gd name="T37" fmla="*/ 4028 h 4037"/>
                <a:gd name="T38" fmla="*/ 860 w 976"/>
                <a:gd name="T39" fmla="*/ 4016 h 4037"/>
                <a:gd name="T40" fmla="*/ 885 w 976"/>
                <a:gd name="T41" fmla="*/ 3992 h 4037"/>
                <a:gd name="T42" fmla="*/ 928 w 976"/>
                <a:gd name="T43" fmla="*/ 3855 h 4037"/>
                <a:gd name="T44" fmla="*/ 966 w 976"/>
                <a:gd name="T45" fmla="*/ 3642 h 4037"/>
                <a:gd name="T46" fmla="*/ 974 w 976"/>
                <a:gd name="T47" fmla="*/ 3412 h 4037"/>
                <a:gd name="T48" fmla="*/ 914 w 976"/>
                <a:gd name="T49" fmla="*/ 3184 h 4037"/>
                <a:gd name="T50" fmla="*/ 756 w 976"/>
                <a:gd name="T51" fmla="*/ 2794 h 4037"/>
                <a:gd name="T52" fmla="*/ 559 w 976"/>
                <a:gd name="T53" fmla="*/ 2294 h 4037"/>
                <a:gd name="T54" fmla="*/ 397 w 976"/>
                <a:gd name="T55" fmla="*/ 1771 h 4037"/>
                <a:gd name="T56" fmla="*/ 323 w 976"/>
                <a:gd name="T57" fmla="*/ 1291 h 4037"/>
                <a:gd name="T58" fmla="*/ 275 w 976"/>
                <a:gd name="T59" fmla="*/ 814 h 4037"/>
                <a:gd name="T60" fmla="*/ 239 w 976"/>
                <a:gd name="T61" fmla="*/ 396 h 4037"/>
                <a:gd name="T62" fmla="*/ 210 w 976"/>
                <a:gd name="T63" fmla="*/ 113 h 4037"/>
                <a:gd name="T64" fmla="*/ 180 w 976"/>
                <a:gd name="T65" fmla="*/ 20 h 4037"/>
                <a:gd name="T66" fmla="*/ 118 w 976"/>
                <a:gd name="T67" fmla="*/ 0 h 4037"/>
                <a:gd name="T68" fmla="*/ 48 w 976"/>
                <a:gd name="T69" fmla="*/ 16 h 4037"/>
                <a:gd name="T70" fmla="*/ 2 w 976"/>
                <a:gd name="T71" fmla="*/ 55 h 4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6" h="4037">
                  <a:moveTo>
                    <a:pt x="0" y="78"/>
                  </a:moveTo>
                  <a:lnTo>
                    <a:pt x="1" y="119"/>
                  </a:lnTo>
                  <a:lnTo>
                    <a:pt x="9" y="235"/>
                  </a:lnTo>
                  <a:lnTo>
                    <a:pt x="20" y="409"/>
                  </a:lnTo>
                  <a:lnTo>
                    <a:pt x="36" y="628"/>
                  </a:lnTo>
                  <a:lnTo>
                    <a:pt x="54" y="874"/>
                  </a:lnTo>
                  <a:lnTo>
                    <a:pt x="78" y="1137"/>
                  </a:lnTo>
                  <a:lnTo>
                    <a:pt x="105" y="1398"/>
                  </a:lnTo>
                  <a:lnTo>
                    <a:pt x="137" y="1645"/>
                  </a:lnTo>
                  <a:lnTo>
                    <a:pt x="188" y="1889"/>
                  </a:lnTo>
                  <a:lnTo>
                    <a:pt x="271" y="2152"/>
                  </a:lnTo>
                  <a:lnTo>
                    <a:pt x="370" y="2420"/>
                  </a:lnTo>
                  <a:lnTo>
                    <a:pt x="478" y="2682"/>
                  </a:lnTo>
                  <a:lnTo>
                    <a:pt x="581" y="2922"/>
                  </a:lnTo>
                  <a:lnTo>
                    <a:pt x="670" y="3131"/>
                  </a:lnTo>
                  <a:lnTo>
                    <a:pt x="730" y="3295"/>
                  </a:lnTo>
                  <a:lnTo>
                    <a:pt x="754" y="3403"/>
                  </a:lnTo>
                  <a:lnTo>
                    <a:pt x="751" y="3477"/>
                  </a:lnTo>
                  <a:lnTo>
                    <a:pt x="745" y="3550"/>
                  </a:lnTo>
                  <a:lnTo>
                    <a:pt x="736" y="3619"/>
                  </a:lnTo>
                  <a:lnTo>
                    <a:pt x="726" y="3684"/>
                  </a:lnTo>
                  <a:lnTo>
                    <a:pt x="715" y="3738"/>
                  </a:lnTo>
                  <a:lnTo>
                    <a:pt x="708" y="3783"/>
                  </a:lnTo>
                  <a:lnTo>
                    <a:pt x="701" y="3816"/>
                  </a:lnTo>
                  <a:lnTo>
                    <a:pt x="699" y="3835"/>
                  </a:lnTo>
                  <a:lnTo>
                    <a:pt x="697" y="3847"/>
                  </a:lnTo>
                  <a:lnTo>
                    <a:pt x="695" y="3869"/>
                  </a:lnTo>
                  <a:lnTo>
                    <a:pt x="694" y="3894"/>
                  </a:lnTo>
                  <a:lnTo>
                    <a:pt x="695" y="3923"/>
                  </a:lnTo>
                  <a:lnTo>
                    <a:pt x="697" y="3950"/>
                  </a:lnTo>
                  <a:lnTo>
                    <a:pt x="704" y="3979"/>
                  </a:lnTo>
                  <a:lnTo>
                    <a:pt x="716" y="4003"/>
                  </a:lnTo>
                  <a:lnTo>
                    <a:pt x="735" y="4022"/>
                  </a:lnTo>
                  <a:lnTo>
                    <a:pt x="754" y="4032"/>
                  </a:lnTo>
                  <a:lnTo>
                    <a:pt x="775" y="4037"/>
                  </a:lnTo>
                  <a:lnTo>
                    <a:pt x="794" y="4037"/>
                  </a:lnTo>
                  <a:lnTo>
                    <a:pt x="814" y="4035"/>
                  </a:lnTo>
                  <a:lnTo>
                    <a:pt x="831" y="4028"/>
                  </a:lnTo>
                  <a:lnTo>
                    <a:pt x="847" y="4022"/>
                  </a:lnTo>
                  <a:lnTo>
                    <a:pt x="860" y="4016"/>
                  </a:lnTo>
                  <a:lnTo>
                    <a:pt x="872" y="4013"/>
                  </a:lnTo>
                  <a:lnTo>
                    <a:pt x="885" y="3992"/>
                  </a:lnTo>
                  <a:lnTo>
                    <a:pt x="906" y="3937"/>
                  </a:lnTo>
                  <a:lnTo>
                    <a:pt x="928" y="3855"/>
                  </a:lnTo>
                  <a:lnTo>
                    <a:pt x="950" y="3755"/>
                  </a:lnTo>
                  <a:lnTo>
                    <a:pt x="966" y="3642"/>
                  </a:lnTo>
                  <a:lnTo>
                    <a:pt x="976" y="3526"/>
                  </a:lnTo>
                  <a:lnTo>
                    <a:pt x="974" y="3412"/>
                  </a:lnTo>
                  <a:lnTo>
                    <a:pt x="958" y="3310"/>
                  </a:lnTo>
                  <a:lnTo>
                    <a:pt x="914" y="3184"/>
                  </a:lnTo>
                  <a:lnTo>
                    <a:pt x="845" y="3009"/>
                  </a:lnTo>
                  <a:lnTo>
                    <a:pt x="756" y="2794"/>
                  </a:lnTo>
                  <a:lnTo>
                    <a:pt x="659" y="2553"/>
                  </a:lnTo>
                  <a:lnTo>
                    <a:pt x="559" y="2294"/>
                  </a:lnTo>
                  <a:lnTo>
                    <a:pt x="470" y="2030"/>
                  </a:lnTo>
                  <a:lnTo>
                    <a:pt x="397" y="1771"/>
                  </a:lnTo>
                  <a:lnTo>
                    <a:pt x="352" y="1529"/>
                  </a:lnTo>
                  <a:lnTo>
                    <a:pt x="323" y="1291"/>
                  </a:lnTo>
                  <a:lnTo>
                    <a:pt x="298" y="1051"/>
                  </a:lnTo>
                  <a:lnTo>
                    <a:pt x="275" y="814"/>
                  </a:lnTo>
                  <a:lnTo>
                    <a:pt x="257" y="594"/>
                  </a:lnTo>
                  <a:lnTo>
                    <a:pt x="239" y="396"/>
                  </a:lnTo>
                  <a:lnTo>
                    <a:pt x="224" y="234"/>
                  </a:lnTo>
                  <a:lnTo>
                    <a:pt x="210" y="113"/>
                  </a:lnTo>
                  <a:lnTo>
                    <a:pt x="198" y="48"/>
                  </a:lnTo>
                  <a:lnTo>
                    <a:pt x="180" y="20"/>
                  </a:lnTo>
                  <a:lnTo>
                    <a:pt x="152" y="5"/>
                  </a:lnTo>
                  <a:lnTo>
                    <a:pt x="118" y="0"/>
                  </a:lnTo>
                  <a:lnTo>
                    <a:pt x="82" y="6"/>
                  </a:lnTo>
                  <a:lnTo>
                    <a:pt x="48" y="16"/>
                  </a:lnTo>
                  <a:lnTo>
                    <a:pt x="20" y="34"/>
                  </a:lnTo>
                  <a:lnTo>
                    <a:pt x="2" y="55"/>
                  </a:lnTo>
                  <a:lnTo>
                    <a:pt x="0" y="78"/>
                  </a:lnTo>
                  <a:close/>
                </a:path>
              </a:pathLst>
            </a:custGeom>
            <a:solidFill>
              <a:srgbClr val="B86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37"/>
            <p:cNvSpPr>
              <a:spLocks/>
            </p:cNvSpPr>
            <p:nvPr/>
          </p:nvSpPr>
          <p:spPr bwMode="auto">
            <a:xfrm>
              <a:off x="2744" y="2360"/>
              <a:ext cx="876" cy="391"/>
            </a:xfrm>
            <a:custGeom>
              <a:avLst/>
              <a:gdLst>
                <a:gd name="T0" fmla="*/ 0 w 1752"/>
                <a:gd name="T1" fmla="*/ 157 h 1564"/>
                <a:gd name="T2" fmla="*/ 302 w 1752"/>
                <a:gd name="T3" fmla="*/ 1564 h 1564"/>
                <a:gd name="T4" fmla="*/ 1134 w 1752"/>
                <a:gd name="T5" fmla="*/ 774 h 1564"/>
                <a:gd name="T6" fmla="*/ 1144 w 1752"/>
                <a:gd name="T7" fmla="*/ 803 h 1564"/>
                <a:gd name="T8" fmla="*/ 1154 w 1752"/>
                <a:gd name="T9" fmla="*/ 835 h 1564"/>
                <a:gd name="T10" fmla="*/ 1163 w 1752"/>
                <a:gd name="T11" fmla="*/ 867 h 1564"/>
                <a:gd name="T12" fmla="*/ 1175 w 1752"/>
                <a:gd name="T13" fmla="*/ 898 h 1564"/>
                <a:gd name="T14" fmla="*/ 1185 w 1752"/>
                <a:gd name="T15" fmla="*/ 925 h 1564"/>
                <a:gd name="T16" fmla="*/ 1199 w 1752"/>
                <a:gd name="T17" fmla="*/ 947 h 1564"/>
                <a:gd name="T18" fmla="*/ 1213 w 1752"/>
                <a:gd name="T19" fmla="*/ 964 h 1564"/>
                <a:gd name="T20" fmla="*/ 1231 w 1752"/>
                <a:gd name="T21" fmla="*/ 974 h 1564"/>
                <a:gd name="T22" fmla="*/ 1248 w 1752"/>
                <a:gd name="T23" fmla="*/ 961 h 1564"/>
                <a:gd name="T24" fmla="*/ 1263 w 1752"/>
                <a:gd name="T25" fmla="*/ 941 h 1564"/>
                <a:gd name="T26" fmla="*/ 1273 w 1752"/>
                <a:gd name="T27" fmla="*/ 913 h 1564"/>
                <a:gd name="T28" fmla="*/ 1281 w 1752"/>
                <a:gd name="T29" fmla="*/ 879 h 1564"/>
                <a:gd name="T30" fmla="*/ 1287 w 1752"/>
                <a:gd name="T31" fmla="*/ 837 h 1564"/>
                <a:gd name="T32" fmla="*/ 1292 w 1752"/>
                <a:gd name="T33" fmla="*/ 787 h 1564"/>
                <a:gd name="T34" fmla="*/ 1297 w 1752"/>
                <a:gd name="T35" fmla="*/ 731 h 1564"/>
                <a:gd name="T36" fmla="*/ 1304 w 1752"/>
                <a:gd name="T37" fmla="*/ 670 h 1564"/>
                <a:gd name="T38" fmla="*/ 1342 w 1752"/>
                <a:gd name="T39" fmla="*/ 634 h 1564"/>
                <a:gd name="T40" fmla="*/ 1403 w 1752"/>
                <a:gd name="T41" fmla="*/ 607 h 1564"/>
                <a:gd name="T42" fmla="*/ 1475 w 1752"/>
                <a:gd name="T43" fmla="*/ 587 h 1564"/>
                <a:gd name="T44" fmla="*/ 1554 w 1752"/>
                <a:gd name="T45" fmla="*/ 573 h 1564"/>
                <a:gd name="T46" fmla="*/ 1629 w 1752"/>
                <a:gd name="T47" fmla="*/ 563 h 1564"/>
                <a:gd name="T48" fmla="*/ 1691 w 1752"/>
                <a:gd name="T49" fmla="*/ 556 h 1564"/>
                <a:gd name="T50" fmla="*/ 1735 w 1752"/>
                <a:gd name="T51" fmla="*/ 548 h 1564"/>
                <a:gd name="T52" fmla="*/ 1752 w 1752"/>
                <a:gd name="T53" fmla="*/ 542 h 1564"/>
                <a:gd name="T54" fmla="*/ 1707 w 1752"/>
                <a:gd name="T55" fmla="*/ 0 h 1564"/>
                <a:gd name="T56" fmla="*/ 1131 w 1752"/>
                <a:gd name="T57" fmla="*/ 107 h 1564"/>
                <a:gd name="T58" fmla="*/ 0 w 1752"/>
                <a:gd name="T59" fmla="*/ 157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2" h="1564">
                  <a:moveTo>
                    <a:pt x="0" y="157"/>
                  </a:moveTo>
                  <a:lnTo>
                    <a:pt x="302" y="1564"/>
                  </a:lnTo>
                  <a:lnTo>
                    <a:pt x="1134" y="774"/>
                  </a:lnTo>
                  <a:lnTo>
                    <a:pt x="1144" y="803"/>
                  </a:lnTo>
                  <a:lnTo>
                    <a:pt x="1154" y="835"/>
                  </a:lnTo>
                  <a:lnTo>
                    <a:pt x="1163" y="867"/>
                  </a:lnTo>
                  <a:lnTo>
                    <a:pt x="1175" y="898"/>
                  </a:lnTo>
                  <a:lnTo>
                    <a:pt x="1185" y="925"/>
                  </a:lnTo>
                  <a:lnTo>
                    <a:pt x="1199" y="947"/>
                  </a:lnTo>
                  <a:lnTo>
                    <a:pt x="1213" y="964"/>
                  </a:lnTo>
                  <a:lnTo>
                    <a:pt x="1231" y="974"/>
                  </a:lnTo>
                  <a:lnTo>
                    <a:pt x="1248" y="961"/>
                  </a:lnTo>
                  <a:lnTo>
                    <a:pt x="1263" y="941"/>
                  </a:lnTo>
                  <a:lnTo>
                    <a:pt x="1273" y="913"/>
                  </a:lnTo>
                  <a:lnTo>
                    <a:pt x="1281" y="879"/>
                  </a:lnTo>
                  <a:lnTo>
                    <a:pt x="1287" y="837"/>
                  </a:lnTo>
                  <a:lnTo>
                    <a:pt x="1292" y="787"/>
                  </a:lnTo>
                  <a:lnTo>
                    <a:pt x="1297" y="731"/>
                  </a:lnTo>
                  <a:lnTo>
                    <a:pt x="1304" y="670"/>
                  </a:lnTo>
                  <a:lnTo>
                    <a:pt x="1342" y="634"/>
                  </a:lnTo>
                  <a:lnTo>
                    <a:pt x="1403" y="607"/>
                  </a:lnTo>
                  <a:lnTo>
                    <a:pt x="1475" y="587"/>
                  </a:lnTo>
                  <a:lnTo>
                    <a:pt x="1554" y="573"/>
                  </a:lnTo>
                  <a:lnTo>
                    <a:pt x="1629" y="563"/>
                  </a:lnTo>
                  <a:lnTo>
                    <a:pt x="1691" y="556"/>
                  </a:lnTo>
                  <a:lnTo>
                    <a:pt x="1735" y="548"/>
                  </a:lnTo>
                  <a:lnTo>
                    <a:pt x="1752" y="542"/>
                  </a:lnTo>
                  <a:lnTo>
                    <a:pt x="1707" y="0"/>
                  </a:lnTo>
                  <a:lnTo>
                    <a:pt x="1131" y="107"/>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38"/>
            <p:cNvSpPr>
              <a:spLocks/>
            </p:cNvSpPr>
            <p:nvPr/>
          </p:nvSpPr>
          <p:spPr bwMode="auto">
            <a:xfrm>
              <a:off x="2774" y="2378"/>
              <a:ext cx="823" cy="346"/>
            </a:xfrm>
            <a:custGeom>
              <a:avLst/>
              <a:gdLst>
                <a:gd name="T0" fmla="*/ 0 w 1646"/>
                <a:gd name="T1" fmla="*/ 124 h 1382"/>
                <a:gd name="T2" fmla="*/ 271 w 1646"/>
                <a:gd name="T3" fmla="*/ 1382 h 1382"/>
                <a:gd name="T4" fmla="*/ 1080 w 1646"/>
                <a:gd name="T5" fmla="*/ 613 h 1382"/>
                <a:gd name="T6" fmla="*/ 1087 w 1646"/>
                <a:gd name="T7" fmla="*/ 645 h 1382"/>
                <a:gd name="T8" fmla="*/ 1097 w 1646"/>
                <a:gd name="T9" fmla="*/ 682 h 1382"/>
                <a:gd name="T10" fmla="*/ 1108 w 1646"/>
                <a:gd name="T11" fmla="*/ 719 h 1382"/>
                <a:gd name="T12" fmla="*/ 1120 w 1646"/>
                <a:gd name="T13" fmla="*/ 757 h 1382"/>
                <a:gd name="T14" fmla="*/ 1132 w 1646"/>
                <a:gd name="T15" fmla="*/ 789 h 1382"/>
                <a:gd name="T16" fmla="*/ 1144 w 1646"/>
                <a:gd name="T17" fmla="*/ 816 h 1382"/>
                <a:gd name="T18" fmla="*/ 1156 w 1646"/>
                <a:gd name="T19" fmla="*/ 834 h 1382"/>
                <a:gd name="T20" fmla="*/ 1167 w 1646"/>
                <a:gd name="T21" fmla="*/ 843 h 1382"/>
                <a:gd name="T22" fmla="*/ 1176 w 1646"/>
                <a:gd name="T23" fmla="*/ 838 h 1382"/>
                <a:gd name="T24" fmla="*/ 1185 w 1646"/>
                <a:gd name="T25" fmla="*/ 825 h 1382"/>
                <a:gd name="T26" fmla="*/ 1191 w 1646"/>
                <a:gd name="T27" fmla="*/ 804 h 1382"/>
                <a:gd name="T28" fmla="*/ 1198 w 1646"/>
                <a:gd name="T29" fmla="*/ 776 h 1382"/>
                <a:gd name="T30" fmla="*/ 1200 w 1646"/>
                <a:gd name="T31" fmla="*/ 740 h 1382"/>
                <a:gd name="T32" fmla="*/ 1202 w 1646"/>
                <a:gd name="T33" fmla="*/ 699 h 1382"/>
                <a:gd name="T34" fmla="*/ 1200 w 1646"/>
                <a:gd name="T35" fmla="*/ 653 h 1382"/>
                <a:gd name="T36" fmla="*/ 1197 w 1646"/>
                <a:gd name="T37" fmla="*/ 602 h 1382"/>
                <a:gd name="T38" fmla="*/ 1211 w 1646"/>
                <a:gd name="T39" fmla="*/ 555 h 1382"/>
                <a:gd name="T40" fmla="*/ 1259 w 1646"/>
                <a:gd name="T41" fmla="*/ 519 h 1382"/>
                <a:gd name="T42" fmla="*/ 1331 w 1646"/>
                <a:gd name="T43" fmla="*/ 493 h 1382"/>
                <a:gd name="T44" fmla="*/ 1415 w 1646"/>
                <a:gd name="T45" fmla="*/ 474 h 1382"/>
                <a:gd name="T46" fmla="*/ 1499 w 1646"/>
                <a:gd name="T47" fmla="*/ 460 h 1382"/>
                <a:gd name="T48" fmla="*/ 1573 w 1646"/>
                <a:gd name="T49" fmla="*/ 451 h 1382"/>
                <a:gd name="T50" fmla="*/ 1625 w 1646"/>
                <a:gd name="T51" fmla="*/ 444 h 1382"/>
                <a:gd name="T52" fmla="*/ 1646 w 1646"/>
                <a:gd name="T53" fmla="*/ 439 h 1382"/>
                <a:gd name="T54" fmla="*/ 1616 w 1646"/>
                <a:gd name="T55" fmla="*/ 0 h 1382"/>
                <a:gd name="T56" fmla="*/ 1062 w 1646"/>
                <a:gd name="T57" fmla="*/ 81 h 1382"/>
                <a:gd name="T58" fmla="*/ 0 w 1646"/>
                <a:gd name="T59" fmla="*/ 12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6" h="1382">
                  <a:moveTo>
                    <a:pt x="0" y="124"/>
                  </a:moveTo>
                  <a:lnTo>
                    <a:pt x="271" y="1382"/>
                  </a:lnTo>
                  <a:lnTo>
                    <a:pt x="1080" y="613"/>
                  </a:lnTo>
                  <a:lnTo>
                    <a:pt x="1087" y="645"/>
                  </a:lnTo>
                  <a:lnTo>
                    <a:pt x="1097" y="682"/>
                  </a:lnTo>
                  <a:lnTo>
                    <a:pt x="1108" y="719"/>
                  </a:lnTo>
                  <a:lnTo>
                    <a:pt x="1120" y="757"/>
                  </a:lnTo>
                  <a:lnTo>
                    <a:pt x="1132" y="789"/>
                  </a:lnTo>
                  <a:lnTo>
                    <a:pt x="1144" y="816"/>
                  </a:lnTo>
                  <a:lnTo>
                    <a:pt x="1156" y="834"/>
                  </a:lnTo>
                  <a:lnTo>
                    <a:pt x="1167" y="843"/>
                  </a:lnTo>
                  <a:lnTo>
                    <a:pt x="1176" y="838"/>
                  </a:lnTo>
                  <a:lnTo>
                    <a:pt x="1185" y="825"/>
                  </a:lnTo>
                  <a:lnTo>
                    <a:pt x="1191" y="804"/>
                  </a:lnTo>
                  <a:lnTo>
                    <a:pt x="1198" y="776"/>
                  </a:lnTo>
                  <a:lnTo>
                    <a:pt x="1200" y="740"/>
                  </a:lnTo>
                  <a:lnTo>
                    <a:pt x="1202" y="699"/>
                  </a:lnTo>
                  <a:lnTo>
                    <a:pt x="1200" y="653"/>
                  </a:lnTo>
                  <a:lnTo>
                    <a:pt x="1197" y="602"/>
                  </a:lnTo>
                  <a:lnTo>
                    <a:pt x="1211" y="555"/>
                  </a:lnTo>
                  <a:lnTo>
                    <a:pt x="1259" y="519"/>
                  </a:lnTo>
                  <a:lnTo>
                    <a:pt x="1331" y="493"/>
                  </a:lnTo>
                  <a:lnTo>
                    <a:pt x="1415" y="474"/>
                  </a:lnTo>
                  <a:lnTo>
                    <a:pt x="1499" y="460"/>
                  </a:lnTo>
                  <a:lnTo>
                    <a:pt x="1573" y="451"/>
                  </a:lnTo>
                  <a:lnTo>
                    <a:pt x="1625" y="444"/>
                  </a:lnTo>
                  <a:lnTo>
                    <a:pt x="1646" y="439"/>
                  </a:lnTo>
                  <a:lnTo>
                    <a:pt x="1616" y="0"/>
                  </a:lnTo>
                  <a:lnTo>
                    <a:pt x="1062" y="81"/>
                  </a:lnTo>
                  <a:lnTo>
                    <a:pt x="0" y="124"/>
                  </a:lnTo>
                  <a:close/>
                </a:path>
              </a:pathLst>
            </a:custGeom>
            <a:solidFill>
              <a:srgbClr val="9E9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39"/>
            <p:cNvSpPr>
              <a:spLocks/>
            </p:cNvSpPr>
            <p:nvPr/>
          </p:nvSpPr>
          <p:spPr bwMode="auto">
            <a:xfrm>
              <a:off x="2816" y="2408"/>
              <a:ext cx="544" cy="289"/>
            </a:xfrm>
            <a:custGeom>
              <a:avLst/>
              <a:gdLst>
                <a:gd name="T0" fmla="*/ 0 w 1089"/>
                <a:gd name="T1" fmla="*/ 51 h 1158"/>
                <a:gd name="T2" fmla="*/ 231 w 1089"/>
                <a:gd name="T3" fmla="*/ 1158 h 1158"/>
                <a:gd name="T4" fmla="*/ 1019 w 1089"/>
                <a:gd name="T5" fmla="*/ 443 h 1158"/>
                <a:gd name="T6" fmla="*/ 1026 w 1089"/>
                <a:gd name="T7" fmla="*/ 466 h 1158"/>
                <a:gd name="T8" fmla="*/ 1032 w 1089"/>
                <a:gd name="T9" fmla="*/ 487 h 1158"/>
                <a:gd name="T10" fmla="*/ 1039 w 1089"/>
                <a:gd name="T11" fmla="*/ 506 h 1158"/>
                <a:gd name="T12" fmla="*/ 1045 w 1089"/>
                <a:gd name="T13" fmla="*/ 523 h 1158"/>
                <a:gd name="T14" fmla="*/ 1052 w 1089"/>
                <a:gd name="T15" fmla="*/ 535 h 1158"/>
                <a:gd name="T16" fmla="*/ 1058 w 1089"/>
                <a:gd name="T17" fmla="*/ 545 h 1158"/>
                <a:gd name="T18" fmla="*/ 1065 w 1089"/>
                <a:gd name="T19" fmla="*/ 550 h 1158"/>
                <a:gd name="T20" fmla="*/ 1075 w 1089"/>
                <a:gd name="T21" fmla="*/ 552 h 1158"/>
                <a:gd name="T22" fmla="*/ 1081 w 1089"/>
                <a:gd name="T23" fmla="*/ 545 h 1158"/>
                <a:gd name="T24" fmla="*/ 1085 w 1089"/>
                <a:gd name="T25" fmla="*/ 534 h 1158"/>
                <a:gd name="T26" fmla="*/ 1088 w 1089"/>
                <a:gd name="T27" fmla="*/ 515 h 1158"/>
                <a:gd name="T28" fmla="*/ 1089 w 1089"/>
                <a:gd name="T29" fmla="*/ 493 h 1158"/>
                <a:gd name="T30" fmla="*/ 1088 w 1089"/>
                <a:gd name="T31" fmla="*/ 466 h 1158"/>
                <a:gd name="T32" fmla="*/ 1085 w 1089"/>
                <a:gd name="T33" fmla="*/ 437 h 1158"/>
                <a:gd name="T34" fmla="*/ 1082 w 1089"/>
                <a:gd name="T35" fmla="*/ 403 h 1158"/>
                <a:gd name="T36" fmla="*/ 1080 w 1089"/>
                <a:gd name="T37" fmla="*/ 369 h 1158"/>
                <a:gd name="T38" fmla="*/ 1025 w 1089"/>
                <a:gd name="T39" fmla="*/ 0 h 1158"/>
                <a:gd name="T40" fmla="*/ 0 w 1089"/>
                <a:gd name="T41" fmla="*/ 51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9" h="1158">
                  <a:moveTo>
                    <a:pt x="0" y="51"/>
                  </a:moveTo>
                  <a:lnTo>
                    <a:pt x="231" y="1158"/>
                  </a:lnTo>
                  <a:lnTo>
                    <a:pt x="1019" y="443"/>
                  </a:lnTo>
                  <a:lnTo>
                    <a:pt x="1026" y="466"/>
                  </a:lnTo>
                  <a:lnTo>
                    <a:pt x="1032" y="487"/>
                  </a:lnTo>
                  <a:lnTo>
                    <a:pt x="1039" y="506"/>
                  </a:lnTo>
                  <a:lnTo>
                    <a:pt x="1045" y="523"/>
                  </a:lnTo>
                  <a:lnTo>
                    <a:pt x="1052" y="535"/>
                  </a:lnTo>
                  <a:lnTo>
                    <a:pt x="1058" y="545"/>
                  </a:lnTo>
                  <a:lnTo>
                    <a:pt x="1065" y="550"/>
                  </a:lnTo>
                  <a:lnTo>
                    <a:pt x="1075" y="552"/>
                  </a:lnTo>
                  <a:lnTo>
                    <a:pt x="1081" y="545"/>
                  </a:lnTo>
                  <a:lnTo>
                    <a:pt x="1085" y="534"/>
                  </a:lnTo>
                  <a:lnTo>
                    <a:pt x="1088" y="515"/>
                  </a:lnTo>
                  <a:lnTo>
                    <a:pt x="1089" y="493"/>
                  </a:lnTo>
                  <a:lnTo>
                    <a:pt x="1088" y="466"/>
                  </a:lnTo>
                  <a:lnTo>
                    <a:pt x="1085" y="437"/>
                  </a:lnTo>
                  <a:lnTo>
                    <a:pt x="1082" y="403"/>
                  </a:lnTo>
                  <a:lnTo>
                    <a:pt x="1080" y="369"/>
                  </a:lnTo>
                  <a:lnTo>
                    <a:pt x="1025" y="0"/>
                  </a:lnTo>
                  <a:lnTo>
                    <a:pt x="0" y="51"/>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41"/>
            <p:cNvSpPr>
              <a:spLocks/>
            </p:cNvSpPr>
            <p:nvPr/>
          </p:nvSpPr>
          <p:spPr bwMode="auto">
            <a:xfrm>
              <a:off x="3367" y="2397"/>
              <a:ext cx="190" cy="95"/>
            </a:xfrm>
            <a:custGeom>
              <a:avLst/>
              <a:gdLst>
                <a:gd name="T0" fmla="*/ 6 w 381"/>
                <a:gd name="T1" fmla="*/ 50 h 381"/>
                <a:gd name="T2" fmla="*/ 19 w 381"/>
                <a:gd name="T3" fmla="*/ 45 h 381"/>
                <a:gd name="T4" fmla="*/ 56 w 381"/>
                <a:gd name="T5" fmla="*/ 38 h 381"/>
                <a:gd name="T6" fmla="*/ 107 w 381"/>
                <a:gd name="T7" fmla="*/ 25 h 381"/>
                <a:gd name="T8" fmla="*/ 167 w 381"/>
                <a:gd name="T9" fmla="*/ 15 h 381"/>
                <a:gd name="T10" fmla="*/ 227 w 381"/>
                <a:gd name="T11" fmla="*/ 5 h 381"/>
                <a:gd name="T12" fmla="*/ 281 w 381"/>
                <a:gd name="T13" fmla="*/ 0 h 381"/>
                <a:gd name="T14" fmla="*/ 321 w 381"/>
                <a:gd name="T15" fmla="*/ 2 h 381"/>
                <a:gd name="T16" fmla="*/ 340 w 381"/>
                <a:gd name="T17" fmla="*/ 16 h 381"/>
                <a:gd name="T18" fmla="*/ 345 w 381"/>
                <a:gd name="T19" fmla="*/ 43 h 381"/>
                <a:gd name="T20" fmla="*/ 354 w 381"/>
                <a:gd name="T21" fmla="*/ 84 h 381"/>
                <a:gd name="T22" fmla="*/ 362 w 381"/>
                <a:gd name="T23" fmla="*/ 136 h 381"/>
                <a:gd name="T24" fmla="*/ 372 w 381"/>
                <a:gd name="T25" fmla="*/ 191 h 381"/>
                <a:gd name="T26" fmla="*/ 377 w 381"/>
                <a:gd name="T27" fmla="*/ 244 h 381"/>
                <a:gd name="T28" fmla="*/ 381 w 381"/>
                <a:gd name="T29" fmla="*/ 289 h 381"/>
                <a:gd name="T30" fmla="*/ 377 w 381"/>
                <a:gd name="T31" fmla="*/ 322 h 381"/>
                <a:gd name="T32" fmla="*/ 368 w 381"/>
                <a:gd name="T33" fmla="*/ 337 h 381"/>
                <a:gd name="T34" fmla="*/ 343 w 381"/>
                <a:gd name="T35" fmla="*/ 340 h 381"/>
                <a:gd name="T36" fmla="*/ 302 w 381"/>
                <a:gd name="T37" fmla="*/ 347 h 381"/>
                <a:gd name="T38" fmla="*/ 249 w 381"/>
                <a:gd name="T39" fmla="*/ 353 h 381"/>
                <a:gd name="T40" fmla="*/ 192 w 381"/>
                <a:gd name="T41" fmla="*/ 362 h 381"/>
                <a:gd name="T42" fmla="*/ 136 w 381"/>
                <a:gd name="T43" fmla="*/ 369 h 381"/>
                <a:gd name="T44" fmla="*/ 88 w 381"/>
                <a:gd name="T45" fmla="*/ 375 h 381"/>
                <a:gd name="T46" fmla="*/ 55 w 381"/>
                <a:gd name="T47" fmla="*/ 379 h 381"/>
                <a:gd name="T48" fmla="*/ 41 w 381"/>
                <a:gd name="T49" fmla="*/ 381 h 381"/>
                <a:gd name="T50" fmla="*/ 38 w 381"/>
                <a:gd name="T51" fmla="*/ 367 h 381"/>
                <a:gd name="T52" fmla="*/ 31 w 381"/>
                <a:gd name="T53" fmla="*/ 332 h 381"/>
                <a:gd name="T54" fmla="*/ 22 w 381"/>
                <a:gd name="T55" fmla="*/ 282 h 381"/>
                <a:gd name="T56" fmla="*/ 14 w 381"/>
                <a:gd name="T57" fmla="*/ 224 h 381"/>
                <a:gd name="T58" fmla="*/ 5 w 381"/>
                <a:gd name="T59" fmla="*/ 163 h 381"/>
                <a:gd name="T60" fmla="*/ 1 w 381"/>
                <a:gd name="T61" fmla="*/ 111 h 381"/>
                <a:gd name="T62" fmla="*/ 0 w 381"/>
                <a:gd name="T63" fmla="*/ 70 h 381"/>
                <a:gd name="T64" fmla="*/ 6 w 381"/>
                <a:gd name="T65" fmla="*/ 5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1" h="381">
                  <a:moveTo>
                    <a:pt x="6" y="50"/>
                  </a:moveTo>
                  <a:lnTo>
                    <a:pt x="19" y="45"/>
                  </a:lnTo>
                  <a:lnTo>
                    <a:pt x="56" y="38"/>
                  </a:lnTo>
                  <a:lnTo>
                    <a:pt x="107" y="25"/>
                  </a:lnTo>
                  <a:lnTo>
                    <a:pt x="167" y="15"/>
                  </a:lnTo>
                  <a:lnTo>
                    <a:pt x="227" y="5"/>
                  </a:lnTo>
                  <a:lnTo>
                    <a:pt x="281" y="0"/>
                  </a:lnTo>
                  <a:lnTo>
                    <a:pt x="321" y="2"/>
                  </a:lnTo>
                  <a:lnTo>
                    <a:pt x="340" y="16"/>
                  </a:lnTo>
                  <a:lnTo>
                    <a:pt x="345" y="43"/>
                  </a:lnTo>
                  <a:lnTo>
                    <a:pt x="354" y="84"/>
                  </a:lnTo>
                  <a:lnTo>
                    <a:pt x="362" y="136"/>
                  </a:lnTo>
                  <a:lnTo>
                    <a:pt x="372" y="191"/>
                  </a:lnTo>
                  <a:lnTo>
                    <a:pt x="377" y="244"/>
                  </a:lnTo>
                  <a:lnTo>
                    <a:pt x="381" y="289"/>
                  </a:lnTo>
                  <a:lnTo>
                    <a:pt x="377" y="322"/>
                  </a:lnTo>
                  <a:lnTo>
                    <a:pt x="368" y="337"/>
                  </a:lnTo>
                  <a:lnTo>
                    <a:pt x="343" y="340"/>
                  </a:lnTo>
                  <a:lnTo>
                    <a:pt x="302" y="347"/>
                  </a:lnTo>
                  <a:lnTo>
                    <a:pt x="249" y="353"/>
                  </a:lnTo>
                  <a:lnTo>
                    <a:pt x="192" y="362"/>
                  </a:lnTo>
                  <a:lnTo>
                    <a:pt x="136" y="369"/>
                  </a:lnTo>
                  <a:lnTo>
                    <a:pt x="88" y="375"/>
                  </a:lnTo>
                  <a:lnTo>
                    <a:pt x="55" y="379"/>
                  </a:lnTo>
                  <a:lnTo>
                    <a:pt x="41" y="381"/>
                  </a:lnTo>
                  <a:lnTo>
                    <a:pt x="38" y="367"/>
                  </a:lnTo>
                  <a:lnTo>
                    <a:pt x="31" y="332"/>
                  </a:lnTo>
                  <a:lnTo>
                    <a:pt x="22" y="282"/>
                  </a:lnTo>
                  <a:lnTo>
                    <a:pt x="14" y="224"/>
                  </a:lnTo>
                  <a:lnTo>
                    <a:pt x="5" y="163"/>
                  </a:lnTo>
                  <a:lnTo>
                    <a:pt x="1" y="111"/>
                  </a:lnTo>
                  <a:lnTo>
                    <a:pt x="0" y="70"/>
                  </a:lnTo>
                  <a:lnTo>
                    <a:pt x="6" y="5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42"/>
            <p:cNvSpPr>
              <a:spLocks/>
            </p:cNvSpPr>
            <p:nvPr/>
          </p:nvSpPr>
          <p:spPr bwMode="auto">
            <a:xfrm>
              <a:off x="3413" y="2416"/>
              <a:ext cx="94" cy="60"/>
            </a:xfrm>
            <a:custGeom>
              <a:avLst/>
              <a:gdLst>
                <a:gd name="T0" fmla="*/ 4 w 187"/>
                <a:gd name="T1" fmla="*/ 31 h 239"/>
                <a:gd name="T2" fmla="*/ 14 w 187"/>
                <a:gd name="T3" fmla="*/ 21 h 239"/>
                <a:gd name="T4" fmla="*/ 34 w 187"/>
                <a:gd name="T5" fmla="*/ 14 h 239"/>
                <a:gd name="T6" fmla="*/ 59 w 187"/>
                <a:gd name="T7" fmla="*/ 6 h 239"/>
                <a:gd name="T8" fmla="*/ 89 w 187"/>
                <a:gd name="T9" fmla="*/ 2 h 239"/>
                <a:gd name="T10" fmla="*/ 116 w 187"/>
                <a:gd name="T11" fmla="*/ 0 h 239"/>
                <a:gd name="T12" fmla="*/ 140 w 187"/>
                <a:gd name="T13" fmla="*/ 2 h 239"/>
                <a:gd name="T14" fmla="*/ 158 w 187"/>
                <a:gd name="T15" fmla="*/ 9 h 239"/>
                <a:gd name="T16" fmla="*/ 168 w 187"/>
                <a:gd name="T17" fmla="*/ 24 h 239"/>
                <a:gd name="T18" fmla="*/ 170 w 187"/>
                <a:gd name="T19" fmla="*/ 43 h 239"/>
                <a:gd name="T20" fmla="*/ 174 w 187"/>
                <a:gd name="T21" fmla="*/ 69 h 239"/>
                <a:gd name="T22" fmla="*/ 178 w 187"/>
                <a:gd name="T23" fmla="*/ 98 h 239"/>
                <a:gd name="T24" fmla="*/ 183 w 187"/>
                <a:gd name="T25" fmla="*/ 129 h 239"/>
                <a:gd name="T26" fmla="*/ 185 w 187"/>
                <a:gd name="T27" fmla="*/ 158 h 239"/>
                <a:gd name="T28" fmla="*/ 187 w 187"/>
                <a:gd name="T29" fmla="*/ 185 h 239"/>
                <a:gd name="T30" fmla="*/ 187 w 187"/>
                <a:gd name="T31" fmla="*/ 205 h 239"/>
                <a:gd name="T32" fmla="*/ 184 w 187"/>
                <a:gd name="T33" fmla="*/ 219 h 239"/>
                <a:gd name="T34" fmla="*/ 174 w 187"/>
                <a:gd name="T35" fmla="*/ 225 h 239"/>
                <a:gd name="T36" fmla="*/ 157 w 187"/>
                <a:gd name="T37" fmla="*/ 231 h 239"/>
                <a:gd name="T38" fmla="*/ 135 w 187"/>
                <a:gd name="T39" fmla="*/ 235 h 239"/>
                <a:gd name="T40" fmla="*/ 110 w 187"/>
                <a:gd name="T41" fmla="*/ 239 h 239"/>
                <a:gd name="T42" fmla="*/ 84 w 187"/>
                <a:gd name="T43" fmla="*/ 239 h 239"/>
                <a:gd name="T44" fmla="*/ 61 w 187"/>
                <a:gd name="T45" fmla="*/ 239 h 239"/>
                <a:gd name="T46" fmla="*/ 42 w 187"/>
                <a:gd name="T47" fmla="*/ 235 h 239"/>
                <a:gd name="T48" fmla="*/ 31 w 187"/>
                <a:gd name="T49" fmla="*/ 231 h 239"/>
                <a:gd name="T50" fmla="*/ 29 w 187"/>
                <a:gd name="T51" fmla="*/ 223 h 239"/>
                <a:gd name="T52" fmla="*/ 25 w 187"/>
                <a:gd name="T53" fmla="*/ 202 h 239"/>
                <a:gd name="T54" fmla="*/ 18 w 187"/>
                <a:gd name="T55" fmla="*/ 174 h 239"/>
                <a:gd name="T56" fmla="*/ 12 w 187"/>
                <a:gd name="T57" fmla="*/ 140 h 239"/>
                <a:gd name="T58" fmla="*/ 5 w 187"/>
                <a:gd name="T59" fmla="*/ 103 h 239"/>
                <a:gd name="T60" fmla="*/ 1 w 187"/>
                <a:gd name="T61" fmla="*/ 72 h 239"/>
                <a:gd name="T62" fmla="*/ 0 w 187"/>
                <a:gd name="T63" fmla="*/ 45 h 239"/>
                <a:gd name="T64" fmla="*/ 4 w 187"/>
                <a:gd name="T65"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239">
                  <a:moveTo>
                    <a:pt x="4" y="31"/>
                  </a:moveTo>
                  <a:lnTo>
                    <a:pt x="14" y="21"/>
                  </a:lnTo>
                  <a:lnTo>
                    <a:pt x="34" y="14"/>
                  </a:lnTo>
                  <a:lnTo>
                    <a:pt x="59" y="6"/>
                  </a:lnTo>
                  <a:lnTo>
                    <a:pt x="89" y="2"/>
                  </a:lnTo>
                  <a:lnTo>
                    <a:pt x="116" y="0"/>
                  </a:lnTo>
                  <a:lnTo>
                    <a:pt x="140" y="2"/>
                  </a:lnTo>
                  <a:lnTo>
                    <a:pt x="158" y="9"/>
                  </a:lnTo>
                  <a:lnTo>
                    <a:pt x="168" y="24"/>
                  </a:lnTo>
                  <a:lnTo>
                    <a:pt x="170" y="43"/>
                  </a:lnTo>
                  <a:lnTo>
                    <a:pt x="174" y="69"/>
                  </a:lnTo>
                  <a:lnTo>
                    <a:pt x="178" y="98"/>
                  </a:lnTo>
                  <a:lnTo>
                    <a:pt x="183" y="129"/>
                  </a:lnTo>
                  <a:lnTo>
                    <a:pt x="185" y="158"/>
                  </a:lnTo>
                  <a:lnTo>
                    <a:pt x="187" y="185"/>
                  </a:lnTo>
                  <a:lnTo>
                    <a:pt x="187" y="205"/>
                  </a:lnTo>
                  <a:lnTo>
                    <a:pt x="184" y="219"/>
                  </a:lnTo>
                  <a:lnTo>
                    <a:pt x="174" y="225"/>
                  </a:lnTo>
                  <a:lnTo>
                    <a:pt x="157" y="231"/>
                  </a:lnTo>
                  <a:lnTo>
                    <a:pt x="135" y="235"/>
                  </a:lnTo>
                  <a:lnTo>
                    <a:pt x="110" y="239"/>
                  </a:lnTo>
                  <a:lnTo>
                    <a:pt x="84" y="239"/>
                  </a:lnTo>
                  <a:lnTo>
                    <a:pt x="61" y="239"/>
                  </a:lnTo>
                  <a:lnTo>
                    <a:pt x="42" y="235"/>
                  </a:lnTo>
                  <a:lnTo>
                    <a:pt x="31" y="231"/>
                  </a:lnTo>
                  <a:lnTo>
                    <a:pt x="29" y="223"/>
                  </a:lnTo>
                  <a:lnTo>
                    <a:pt x="25" y="202"/>
                  </a:lnTo>
                  <a:lnTo>
                    <a:pt x="18" y="174"/>
                  </a:lnTo>
                  <a:lnTo>
                    <a:pt x="12" y="140"/>
                  </a:lnTo>
                  <a:lnTo>
                    <a:pt x="5" y="103"/>
                  </a:lnTo>
                  <a:lnTo>
                    <a:pt x="1" y="72"/>
                  </a:lnTo>
                  <a:lnTo>
                    <a:pt x="0" y="45"/>
                  </a:lnTo>
                  <a:lnTo>
                    <a:pt x="4" y="31"/>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43"/>
            <p:cNvSpPr>
              <a:spLocks/>
            </p:cNvSpPr>
            <p:nvPr/>
          </p:nvSpPr>
          <p:spPr bwMode="auto">
            <a:xfrm>
              <a:off x="3473" y="2633"/>
              <a:ext cx="206" cy="481"/>
            </a:xfrm>
            <a:custGeom>
              <a:avLst/>
              <a:gdLst>
                <a:gd name="T0" fmla="*/ 2 w 411"/>
                <a:gd name="T1" fmla="*/ 117 h 1925"/>
                <a:gd name="T2" fmla="*/ 0 w 411"/>
                <a:gd name="T3" fmla="*/ 106 h 1925"/>
                <a:gd name="T4" fmla="*/ 1 w 411"/>
                <a:gd name="T5" fmla="*/ 91 h 1925"/>
                <a:gd name="T6" fmla="*/ 3 w 411"/>
                <a:gd name="T7" fmla="*/ 71 h 1925"/>
                <a:gd name="T8" fmla="*/ 9 w 411"/>
                <a:gd name="T9" fmla="*/ 51 h 1925"/>
                <a:gd name="T10" fmla="*/ 16 w 411"/>
                <a:gd name="T11" fmla="*/ 31 h 1925"/>
                <a:gd name="T12" fmla="*/ 29 w 411"/>
                <a:gd name="T13" fmla="*/ 14 h 1925"/>
                <a:gd name="T14" fmla="*/ 45 w 411"/>
                <a:gd name="T15" fmla="*/ 3 h 1925"/>
                <a:gd name="T16" fmla="*/ 69 w 411"/>
                <a:gd name="T17" fmla="*/ 0 h 1925"/>
                <a:gd name="T18" fmla="*/ 90 w 411"/>
                <a:gd name="T19" fmla="*/ 3 h 1925"/>
                <a:gd name="T20" fmla="*/ 107 w 411"/>
                <a:gd name="T21" fmla="*/ 10 h 1925"/>
                <a:gd name="T22" fmla="*/ 118 w 411"/>
                <a:gd name="T23" fmla="*/ 22 h 1925"/>
                <a:gd name="T24" fmla="*/ 125 w 411"/>
                <a:gd name="T25" fmla="*/ 38 h 1925"/>
                <a:gd name="T26" fmla="*/ 129 w 411"/>
                <a:gd name="T27" fmla="*/ 57 h 1925"/>
                <a:gd name="T28" fmla="*/ 132 w 411"/>
                <a:gd name="T29" fmla="*/ 80 h 1925"/>
                <a:gd name="T30" fmla="*/ 133 w 411"/>
                <a:gd name="T31" fmla="*/ 104 h 1925"/>
                <a:gd name="T32" fmla="*/ 136 w 411"/>
                <a:gd name="T33" fmla="*/ 130 h 1925"/>
                <a:gd name="T34" fmla="*/ 139 w 411"/>
                <a:gd name="T35" fmla="*/ 187 h 1925"/>
                <a:gd name="T36" fmla="*/ 149 w 411"/>
                <a:gd name="T37" fmla="*/ 297 h 1925"/>
                <a:gd name="T38" fmla="*/ 160 w 411"/>
                <a:gd name="T39" fmla="*/ 443 h 1925"/>
                <a:gd name="T40" fmla="*/ 175 w 411"/>
                <a:gd name="T41" fmla="*/ 611 h 1925"/>
                <a:gd name="T42" fmla="*/ 189 w 411"/>
                <a:gd name="T43" fmla="*/ 779 h 1925"/>
                <a:gd name="T44" fmla="*/ 204 w 411"/>
                <a:gd name="T45" fmla="*/ 935 h 1925"/>
                <a:gd name="T46" fmla="*/ 216 w 411"/>
                <a:gd name="T47" fmla="*/ 1061 h 1925"/>
                <a:gd name="T48" fmla="*/ 227 w 411"/>
                <a:gd name="T49" fmla="*/ 1143 h 1925"/>
                <a:gd name="T50" fmla="*/ 240 w 411"/>
                <a:gd name="T51" fmla="*/ 1201 h 1925"/>
                <a:gd name="T52" fmla="*/ 269 w 411"/>
                <a:gd name="T53" fmla="*/ 1300 h 1925"/>
                <a:gd name="T54" fmla="*/ 306 w 411"/>
                <a:gd name="T55" fmla="*/ 1424 h 1925"/>
                <a:gd name="T56" fmla="*/ 346 w 411"/>
                <a:gd name="T57" fmla="*/ 1560 h 1925"/>
                <a:gd name="T58" fmla="*/ 380 w 411"/>
                <a:gd name="T59" fmla="*/ 1691 h 1925"/>
                <a:gd name="T60" fmla="*/ 404 w 411"/>
                <a:gd name="T61" fmla="*/ 1805 h 1925"/>
                <a:gd name="T62" fmla="*/ 411 w 411"/>
                <a:gd name="T63" fmla="*/ 1887 h 1925"/>
                <a:gd name="T64" fmla="*/ 397 w 411"/>
                <a:gd name="T65" fmla="*/ 1925 h 1925"/>
                <a:gd name="T66" fmla="*/ 363 w 411"/>
                <a:gd name="T67" fmla="*/ 1906 h 1925"/>
                <a:gd name="T68" fmla="*/ 323 w 411"/>
                <a:gd name="T69" fmla="*/ 1844 h 1925"/>
                <a:gd name="T70" fmla="*/ 279 w 411"/>
                <a:gd name="T71" fmla="*/ 1749 h 1925"/>
                <a:gd name="T72" fmla="*/ 236 w 411"/>
                <a:gd name="T73" fmla="*/ 1631 h 1925"/>
                <a:gd name="T74" fmla="*/ 193 w 411"/>
                <a:gd name="T75" fmla="*/ 1503 h 1925"/>
                <a:gd name="T76" fmla="*/ 156 w 411"/>
                <a:gd name="T77" fmla="*/ 1377 h 1925"/>
                <a:gd name="T78" fmla="*/ 125 w 411"/>
                <a:gd name="T79" fmla="*/ 1263 h 1925"/>
                <a:gd name="T80" fmla="*/ 107 w 411"/>
                <a:gd name="T81" fmla="*/ 1173 h 1925"/>
                <a:gd name="T82" fmla="*/ 91 w 411"/>
                <a:gd name="T83" fmla="*/ 1070 h 1925"/>
                <a:gd name="T84" fmla="*/ 76 w 411"/>
                <a:gd name="T85" fmla="*/ 925 h 1925"/>
                <a:gd name="T86" fmla="*/ 58 w 411"/>
                <a:gd name="T87" fmla="*/ 753 h 1925"/>
                <a:gd name="T88" fmla="*/ 42 w 411"/>
                <a:gd name="T89" fmla="*/ 574 h 1925"/>
                <a:gd name="T90" fmla="*/ 26 w 411"/>
                <a:gd name="T91" fmla="*/ 402 h 1925"/>
                <a:gd name="T92" fmla="*/ 14 w 411"/>
                <a:gd name="T93" fmla="*/ 258 h 1925"/>
                <a:gd name="T94" fmla="*/ 4 w 411"/>
                <a:gd name="T95" fmla="*/ 156 h 1925"/>
                <a:gd name="T96" fmla="*/ 2 w 411"/>
                <a:gd name="T97" fmla="*/ 117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 h="1925">
                  <a:moveTo>
                    <a:pt x="2" y="117"/>
                  </a:moveTo>
                  <a:lnTo>
                    <a:pt x="0" y="106"/>
                  </a:lnTo>
                  <a:lnTo>
                    <a:pt x="1" y="91"/>
                  </a:lnTo>
                  <a:lnTo>
                    <a:pt x="3" y="71"/>
                  </a:lnTo>
                  <a:lnTo>
                    <a:pt x="9" y="51"/>
                  </a:lnTo>
                  <a:lnTo>
                    <a:pt x="16" y="31"/>
                  </a:lnTo>
                  <a:lnTo>
                    <a:pt x="29" y="14"/>
                  </a:lnTo>
                  <a:lnTo>
                    <a:pt x="45" y="3"/>
                  </a:lnTo>
                  <a:lnTo>
                    <a:pt x="69" y="0"/>
                  </a:lnTo>
                  <a:lnTo>
                    <a:pt x="90" y="3"/>
                  </a:lnTo>
                  <a:lnTo>
                    <a:pt x="107" y="10"/>
                  </a:lnTo>
                  <a:lnTo>
                    <a:pt x="118" y="22"/>
                  </a:lnTo>
                  <a:lnTo>
                    <a:pt x="125" y="38"/>
                  </a:lnTo>
                  <a:lnTo>
                    <a:pt x="129" y="57"/>
                  </a:lnTo>
                  <a:lnTo>
                    <a:pt x="132" y="80"/>
                  </a:lnTo>
                  <a:lnTo>
                    <a:pt x="133" y="104"/>
                  </a:lnTo>
                  <a:lnTo>
                    <a:pt x="136" y="130"/>
                  </a:lnTo>
                  <a:lnTo>
                    <a:pt x="139" y="187"/>
                  </a:lnTo>
                  <a:lnTo>
                    <a:pt x="149" y="297"/>
                  </a:lnTo>
                  <a:lnTo>
                    <a:pt x="160" y="443"/>
                  </a:lnTo>
                  <a:lnTo>
                    <a:pt x="175" y="611"/>
                  </a:lnTo>
                  <a:lnTo>
                    <a:pt x="189" y="779"/>
                  </a:lnTo>
                  <a:lnTo>
                    <a:pt x="204" y="935"/>
                  </a:lnTo>
                  <a:lnTo>
                    <a:pt x="216" y="1061"/>
                  </a:lnTo>
                  <a:lnTo>
                    <a:pt x="227" y="1143"/>
                  </a:lnTo>
                  <a:lnTo>
                    <a:pt x="240" y="1201"/>
                  </a:lnTo>
                  <a:lnTo>
                    <a:pt x="269" y="1300"/>
                  </a:lnTo>
                  <a:lnTo>
                    <a:pt x="306" y="1424"/>
                  </a:lnTo>
                  <a:lnTo>
                    <a:pt x="346" y="1560"/>
                  </a:lnTo>
                  <a:lnTo>
                    <a:pt x="380" y="1691"/>
                  </a:lnTo>
                  <a:lnTo>
                    <a:pt x="404" y="1805"/>
                  </a:lnTo>
                  <a:lnTo>
                    <a:pt x="411" y="1887"/>
                  </a:lnTo>
                  <a:lnTo>
                    <a:pt x="397" y="1925"/>
                  </a:lnTo>
                  <a:lnTo>
                    <a:pt x="363" y="1906"/>
                  </a:lnTo>
                  <a:lnTo>
                    <a:pt x="323" y="1844"/>
                  </a:lnTo>
                  <a:lnTo>
                    <a:pt x="279" y="1749"/>
                  </a:lnTo>
                  <a:lnTo>
                    <a:pt x="236" y="1631"/>
                  </a:lnTo>
                  <a:lnTo>
                    <a:pt x="193" y="1503"/>
                  </a:lnTo>
                  <a:lnTo>
                    <a:pt x="156" y="1377"/>
                  </a:lnTo>
                  <a:lnTo>
                    <a:pt x="125" y="1263"/>
                  </a:lnTo>
                  <a:lnTo>
                    <a:pt x="107" y="1173"/>
                  </a:lnTo>
                  <a:lnTo>
                    <a:pt x="91" y="1070"/>
                  </a:lnTo>
                  <a:lnTo>
                    <a:pt x="76" y="925"/>
                  </a:lnTo>
                  <a:lnTo>
                    <a:pt x="58" y="753"/>
                  </a:lnTo>
                  <a:lnTo>
                    <a:pt x="42" y="574"/>
                  </a:lnTo>
                  <a:lnTo>
                    <a:pt x="26" y="402"/>
                  </a:lnTo>
                  <a:lnTo>
                    <a:pt x="14" y="258"/>
                  </a:lnTo>
                  <a:lnTo>
                    <a:pt x="4" y="156"/>
                  </a:lnTo>
                  <a:lnTo>
                    <a:pt x="2" y="117"/>
                  </a:lnTo>
                  <a:close/>
                </a:path>
              </a:pathLst>
            </a:custGeom>
            <a:solidFill>
              <a:srgbClr val="E3A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44"/>
            <p:cNvSpPr>
              <a:spLocks/>
            </p:cNvSpPr>
            <p:nvPr/>
          </p:nvSpPr>
          <p:spPr bwMode="auto">
            <a:xfrm>
              <a:off x="3807" y="3295"/>
              <a:ext cx="93" cy="217"/>
            </a:xfrm>
            <a:custGeom>
              <a:avLst/>
              <a:gdLst>
                <a:gd name="T0" fmla="*/ 114 w 188"/>
                <a:gd name="T1" fmla="*/ 801 h 869"/>
                <a:gd name="T2" fmla="*/ 112 w 188"/>
                <a:gd name="T3" fmla="*/ 803 h 869"/>
                <a:gd name="T4" fmla="*/ 108 w 188"/>
                <a:gd name="T5" fmla="*/ 811 h 869"/>
                <a:gd name="T6" fmla="*/ 101 w 188"/>
                <a:gd name="T7" fmla="*/ 822 h 869"/>
                <a:gd name="T8" fmla="*/ 92 w 188"/>
                <a:gd name="T9" fmla="*/ 836 h 869"/>
                <a:gd name="T10" fmla="*/ 81 w 188"/>
                <a:gd name="T11" fmla="*/ 848 h 869"/>
                <a:gd name="T12" fmla="*/ 69 w 188"/>
                <a:gd name="T13" fmla="*/ 860 h 869"/>
                <a:gd name="T14" fmla="*/ 55 w 188"/>
                <a:gd name="T15" fmla="*/ 866 h 869"/>
                <a:gd name="T16" fmla="*/ 40 w 188"/>
                <a:gd name="T17" fmla="*/ 869 h 869"/>
                <a:gd name="T18" fmla="*/ 25 w 188"/>
                <a:gd name="T19" fmla="*/ 861 h 869"/>
                <a:gd name="T20" fmla="*/ 16 w 188"/>
                <a:gd name="T21" fmla="*/ 851 h 869"/>
                <a:gd name="T22" fmla="*/ 8 w 188"/>
                <a:gd name="T23" fmla="*/ 836 h 869"/>
                <a:gd name="T24" fmla="*/ 5 w 188"/>
                <a:gd name="T25" fmla="*/ 818 h 869"/>
                <a:gd name="T26" fmla="*/ 2 w 188"/>
                <a:gd name="T27" fmla="*/ 797 h 869"/>
                <a:gd name="T28" fmla="*/ 2 w 188"/>
                <a:gd name="T29" fmla="*/ 774 h 869"/>
                <a:gd name="T30" fmla="*/ 2 w 188"/>
                <a:gd name="T31" fmla="*/ 749 h 869"/>
                <a:gd name="T32" fmla="*/ 3 w 188"/>
                <a:gd name="T33" fmla="*/ 724 h 869"/>
                <a:gd name="T34" fmla="*/ 5 w 188"/>
                <a:gd name="T35" fmla="*/ 691 h 869"/>
                <a:gd name="T36" fmla="*/ 12 w 188"/>
                <a:gd name="T37" fmla="*/ 650 h 869"/>
                <a:gd name="T38" fmla="*/ 23 w 188"/>
                <a:gd name="T39" fmla="*/ 601 h 869"/>
                <a:gd name="T40" fmla="*/ 35 w 188"/>
                <a:gd name="T41" fmla="*/ 548 h 869"/>
                <a:gd name="T42" fmla="*/ 46 w 188"/>
                <a:gd name="T43" fmla="*/ 488 h 869"/>
                <a:gd name="T44" fmla="*/ 56 w 188"/>
                <a:gd name="T45" fmla="*/ 431 h 869"/>
                <a:gd name="T46" fmla="*/ 62 w 188"/>
                <a:gd name="T47" fmla="*/ 373 h 869"/>
                <a:gd name="T48" fmla="*/ 64 w 188"/>
                <a:gd name="T49" fmla="*/ 319 h 869"/>
                <a:gd name="T50" fmla="*/ 58 w 188"/>
                <a:gd name="T51" fmla="*/ 277 h 869"/>
                <a:gd name="T52" fmla="*/ 46 w 188"/>
                <a:gd name="T53" fmla="*/ 230 h 869"/>
                <a:gd name="T54" fmla="*/ 30 w 188"/>
                <a:gd name="T55" fmla="*/ 178 h 869"/>
                <a:gd name="T56" fmla="*/ 16 w 188"/>
                <a:gd name="T57" fmla="*/ 127 h 869"/>
                <a:gd name="T58" fmla="*/ 4 w 188"/>
                <a:gd name="T59" fmla="*/ 79 h 869"/>
                <a:gd name="T60" fmla="*/ 0 w 188"/>
                <a:gd name="T61" fmla="*/ 40 h 869"/>
                <a:gd name="T62" fmla="*/ 7 w 188"/>
                <a:gd name="T63" fmla="*/ 13 h 869"/>
                <a:gd name="T64" fmla="*/ 30 w 188"/>
                <a:gd name="T65" fmla="*/ 0 h 869"/>
                <a:gd name="T66" fmla="*/ 57 w 188"/>
                <a:gd name="T67" fmla="*/ 3 h 869"/>
                <a:gd name="T68" fmla="*/ 84 w 188"/>
                <a:gd name="T69" fmla="*/ 22 h 869"/>
                <a:gd name="T70" fmla="*/ 109 w 188"/>
                <a:gd name="T71" fmla="*/ 52 h 869"/>
                <a:gd name="T72" fmla="*/ 131 w 188"/>
                <a:gd name="T73" fmla="*/ 96 h 869"/>
                <a:gd name="T74" fmla="*/ 151 w 188"/>
                <a:gd name="T75" fmla="*/ 149 h 869"/>
                <a:gd name="T76" fmla="*/ 167 w 188"/>
                <a:gd name="T77" fmla="*/ 212 h 869"/>
                <a:gd name="T78" fmla="*/ 179 w 188"/>
                <a:gd name="T79" fmla="*/ 280 h 869"/>
                <a:gd name="T80" fmla="*/ 188 w 188"/>
                <a:gd name="T81" fmla="*/ 355 h 869"/>
                <a:gd name="T82" fmla="*/ 188 w 188"/>
                <a:gd name="T83" fmla="*/ 432 h 869"/>
                <a:gd name="T84" fmla="*/ 181 w 188"/>
                <a:gd name="T85" fmla="*/ 509 h 869"/>
                <a:gd name="T86" fmla="*/ 169 w 188"/>
                <a:gd name="T87" fmla="*/ 582 h 869"/>
                <a:gd name="T88" fmla="*/ 155 w 188"/>
                <a:gd name="T89" fmla="*/ 651 h 869"/>
                <a:gd name="T90" fmla="*/ 140 w 188"/>
                <a:gd name="T91" fmla="*/ 709 h 869"/>
                <a:gd name="T92" fmla="*/ 127 w 188"/>
                <a:gd name="T93" fmla="*/ 755 h 869"/>
                <a:gd name="T94" fmla="*/ 117 w 188"/>
                <a:gd name="T95" fmla="*/ 787 h 869"/>
                <a:gd name="T96" fmla="*/ 114 w 188"/>
                <a:gd name="T97" fmla="*/ 801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 h="869">
                  <a:moveTo>
                    <a:pt x="114" y="801"/>
                  </a:moveTo>
                  <a:lnTo>
                    <a:pt x="112" y="803"/>
                  </a:lnTo>
                  <a:lnTo>
                    <a:pt x="108" y="811"/>
                  </a:lnTo>
                  <a:lnTo>
                    <a:pt x="101" y="822"/>
                  </a:lnTo>
                  <a:lnTo>
                    <a:pt x="92" y="836"/>
                  </a:lnTo>
                  <a:lnTo>
                    <a:pt x="81" y="848"/>
                  </a:lnTo>
                  <a:lnTo>
                    <a:pt x="69" y="860"/>
                  </a:lnTo>
                  <a:lnTo>
                    <a:pt x="55" y="866"/>
                  </a:lnTo>
                  <a:lnTo>
                    <a:pt x="40" y="869"/>
                  </a:lnTo>
                  <a:lnTo>
                    <a:pt x="25" y="861"/>
                  </a:lnTo>
                  <a:lnTo>
                    <a:pt x="16" y="851"/>
                  </a:lnTo>
                  <a:lnTo>
                    <a:pt x="8" y="836"/>
                  </a:lnTo>
                  <a:lnTo>
                    <a:pt x="5" y="818"/>
                  </a:lnTo>
                  <a:lnTo>
                    <a:pt x="2" y="797"/>
                  </a:lnTo>
                  <a:lnTo>
                    <a:pt x="2" y="774"/>
                  </a:lnTo>
                  <a:lnTo>
                    <a:pt x="2" y="749"/>
                  </a:lnTo>
                  <a:lnTo>
                    <a:pt x="3" y="724"/>
                  </a:lnTo>
                  <a:lnTo>
                    <a:pt x="5" y="691"/>
                  </a:lnTo>
                  <a:lnTo>
                    <a:pt x="12" y="650"/>
                  </a:lnTo>
                  <a:lnTo>
                    <a:pt x="23" y="601"/>
                  </a:lnTo>
                  <a:lnTo>
                    <a:pt x="35" y="548"/>
                  </a:lnTo>
                  <a:lnTo>
                    <a:pt x="46" y="488"/>
                  </a:lnTo>
                  <a:lnTo>
                    <a:pt x="56" y="431"/>
                  </a:lnTo>
                  <a:lnTo>
                    <a:pt x="62" y="373"/>
                  </a:lnTo>
                  <a:lnTo>
                    <a:pt x="64" y="319"/>
                  </a:lnTo>
                  <a:lnTo>
                    <a:pt x="58" y="277"/>
                  </a:lnTo>
                  <a:lnTo>
                    <a:pt x="46" y="230"/>
                  </a:lnTo>
                  <a:lnTo>
                    <a:pt x="30" y="178"/>
                  </a:lnTo>
                  <a:lnTo>
                    <a:pt x="16" y="127"/>
                  </a:lnTo>
                  <a:lnTo>
                    <a:pt x="4" y="79"/>
                  </a:lnTo>
                  <a:lnTo>
                    <a:pt x="0" y="40"/>
                  </a:lnTo>
                  <a:lnTo>
                    <a:pt x="7" y="13"/>
                  </a:lnTo>
                  <a:lnTo>
                    <a:pt x="30" y="0"/>
                  </a:lnTo>
                  <a:lnTo>
                    <a:pt x="57" y="3"/>
                  </a:lnTo>
                  <a:lnTo>
                    <a:pt x="84" y="22"/>
                  </a:lnTo>
                  <a:lnTo>
                    <a:pt x="109" y="52"/>
                  </a:lnTo>
                  <a:lnTo>
                    <a:pt x="131" y="96"/>
                  </a:lnTo>
                  <a:lnTo>
                    <a:pt x="151" y="149"/>
                  </a:lnTo>
                  <a:lnTo>
                    <a:pt x="167" y="212"/>
                  </a:lnTo>
                  <a:lnTo>
                    <a:pt x="179" y="280"/>
                  </a:lnTo>
                  <a:lnTo>
                    <a:pt x="188" y="355"/>
                  </a:lnTo>
                  <a:lnTo>
                    <a:pt x="188" y="432"/>
                  </a:lnTo>
                  <a:lnTo>
                    <a:pt x="181" y="509"/>
                  </a:lnTo>
                  <a:lnTo>
                    <a:pt x="169" y="582"/>
                  </a:lnTo>
                  <a:lnTo>
                    <a:pt x="155" y="651"/>
                  </a:lnTo>
                  <a:lnTo>
                    <a:pt x="140" y="709"/>
                  </a:lnTo>
                  <a:lnTo>
                    <a:pt x="127" y="755"/>
                  </a:lnTo>
                  <a:lnTo>
                    <a:pt x="117" y="787"/>
                  </a:lnTo>
                  <a:lnTo>
                    <a:pt x="114" y="801"/>
                  </a:lnTo>
                  <a:close/>
                </a:path>
              </a:pathLst>
            </a:custGeom>
            <a:solidFill>
              <a:srgbClr val="E3A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40"/>
            <p:cNvSpPr>
              <a:spLocks/>
            </p:cNvSpPr>
            <p:nvPr/>
          </p:nvSpPr>
          <p:spPr bwMode="auto">
            <a:xfrm>
              <a:off x="2846" y="2423"/>
              <a:ext cx="473" cy="250"/>
            </a:xfrm>
            <a:custGeom>
              <a:avLst/>
              <a:gdLst>
                <a:gd name="T0" fmla="*/ 892 w 947"/>
                <a:gd name="T1" fmla="*/ 0 h 1001"/>
                <a:gd name="T2" fmla="*/ 947 w 947"/>
                <a:gd name="T3" fmla="*/ 323 h 1001"/>
                <a:gd name="T4" fmla="*/ 185 w 947"/>
                <a:gd name="T5" fmla="*/ 1001 h 1001"/>
                <a:gd name="T6" fmla="*/ 844 w 947"/>
                <a:gd name="T7" fmla="*/ 332 h 1001"/>
                <a:gd name="T8" fmla="*/ 162 w 947"/>
                <a:gd name="T9" fmla="*/ 731 h 1001"/>
                <a:gd name="T10" fmla="*/ 821 w 947"/>
                <a:gd name="T11" fmla="*/ 254 h 1001"/>
                <a:gd name="T12" fmla="*/ 68 w 947"/>
                <a:gd name="T13" fmla="*/ 446 h 1001"/>
                <a:gd name="T14" fmla="*/ 797 w 947"/>
                <a:gd name="T15" fmla="*/ 172 h 1001"/>
                <a:gd name="T16" fmla="*/ 34 w 947"/>
                <a:gd name="T17" fmla="*/ 232 h 1001"/>
                <a:gd name="T18" fmla="*/ 768 w 947"/>
                <a:gd name="T19" fmla="*/ 97 h 1001"/>
                <a:gd name="T20" fmla="*/ 0 w 947"/>
                <a:gd name="T21" fmla="*/ 43 h 1001"/>
                <a:gd name="T22" fmla="*/ 82 w 947"/>
                <a:gd name="T23" fmla="*/ 35 h 1001"/>
                <a:gd name="T24" fmla="*/ 196 w 947"/>
                <a:gd name="T25" fmla="*/ 29 h 1001"/>
                <a:gd name="T26" fmla="*/ 329 w 947"/>
                <a:gd name="T27" fmla="*/ 24 h 1001"/>
                <a:gd name="T28" fmla="*/ 470 w 947"/>
                <a:gd name="T29" fmla="*/ 19 h 1001"/>
                <a:gd name="T30" fmla="*/ 608 w 947"/>
                <a:gd name="T31" fmla="*/ 14 h 1001"/>
                <a:gd name="T32" fmla="*/ 732 w 947"/>
                <a:gd name="T33" fmla="*/ 9 h 1001"/>
                <a:gd name="T34" fmla="*/ 831 w 947"/>
                <a:gd name="T35" fmla="*/ 4 h 1001"/>
                <a:gd name="T36" fmla="*/ 892 w 947"/>
                <a:gd name="T37" fmla="*/ 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7" h="1001">
                  <a:moveTo>
                    <a:pt x="892" y="0"/>
                  </a:moveTo>
                  <a:lnTo>
                    <a:pt x="947" y="323"/>
                  </a:lnTo>
                  <a:lnTo>
                    <a:pt x="185" y="1001"/>
                  </a:lnTo>
                  <a:lnTo>
                    <a:pt x="844" y="332"/>
                  </a:lnTo>
                  <a:lnTo>
                    <a:pt x="162" y="731"/>
                  </a:lnTo>
                  <a:lnTo>
                    <a:pt x="821" y="254"/>
                  </a:lnTo>
                  <a:lnTo>
                    <a:pt x="68" y="446"/>
                  </a:lnTo>
                  <a:lnTo>
                    <a:pt x="797" y="172"/>
                  </a:lnTo>
                  <a:lnTo>
                    <a:pt x="34" y="232"/>
                  </a:lnTo>
                  <a:lnTo>
                    <a:pt x="768" y="97"/>
                  </a:lnTo>
                  <a:lnTo>
                    <a:pt x="0" y="43"/>
                  </a:lnTo>
                  <a:lnTo>
                    <a:pt x="82" y="35"/>
                  </a:lnTo>
                  <a:lnTo>
                    <a:pt x="196" y="29"/>
                  </a:lnTo>
                  <a:lnTo>
                    <a:pt x="329" y="24"/>
                  </a:lnTo>
                  <a:lnTo>
                    <a:pt x="470" y="19"/>
                  </a:lnTo>
                  <a:lnTo>
                    <a:pt x="608" y="14"/>
                  </a:lnTo>
                  <a:lnTo>
                    <a:pt x="732" y="9"/>
                  </a:lnTo>
                  <a:lnTo>
                    <a:pt x="831" y="4"/>
                  </a:lnTo>
                  <a:lnTo>
                    <a:pt x="892"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rot="20729404">
            <a:off x="3280577" y="5389482"/>
            <a:ext cx="1718189" cy="461665"/>
          </a:xfrm>
          <a:prstGeom prst="rect">
            <a:avLst/>
          </a:prstGeom>
          <a:noFill/>
        </p:spPr>
        <p:txBody>
          <a:bodyPr wrap="square" rtlCol="0">
            <a:spAutoFit/>
          </a:bodyPr>
          <a:lstStyle/>
          <a:p>
            <a:pPr algn="ctr"/>
            <a:r>
              <a:rPr lang="en-US" sz="2400" b="1" dirty="0" smtClean="0">
                <a:solidFill>
                  <a:srgbClr val="C00000"/>
                </a:solidFill>
                <a:effectLst>
                  <a:outerShdw blurRad="38100" dist="38100" dir="2700000" algn="tl">
                    <a:srgbClr val="000000">
                      <a:alpha val="43137"/>
                    </a:srgbClr>
                  </a:outerShdw>
                </a:effectLst>
              </a:rPr>
              <a:t>GENESIS</a:t>
            </a:r>
            <a:endParaRPr lang="en-US"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0479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mere hiccup? </a:t>
            </a:r>
            <a:endParaRPr lang="en-US" dirty="0"/>
          </a:p>
        </p:txBody>
      </p:sp>
      <p:sp>
        <p:nvSpPr>
          <p:cNvPr id="3" name="Content Placeholder 2"/>
          <p:cNvSpPr>
            <a:spLocks noGrp="1"/>
          </p:cNvSpPr>
          <p:nvPr>
            <p:ph idx="1"/>
          </p:nvPr>
        </p:nvSpPr>
        <p:spPr/>
        <p:txBody>
          <a:bodyPr>
            <a:normAutofit/>
          </a:bodyPr>
          <a:lstStyle/>
          <a:p>
            <a:r>
              <a:rPr lang="en-US" dirty="0"/>
              <a:t>“And the waters </a:t>
            </a:r>
            <a:r>
              <a:rPr lang="en-US" dirty="0">
                <a:solidFill>
                  <a:srgbClr val="C00000"/>
                </a:solidFill>
                <a:effectLst>
                  <a:glow rad="101600">
                    <a:srgbClr val="FFFF00">
                      <a:alpha val="60000"/>
                    </a:srgbClr>
                  </a:glow>
                </a:effectLst>
              </a:rPr>
              <a:t>have been very </a:t>
            </a:r>
            <a:r>
              <a:rPr lang="en-US" dirty="0" err="1">
                <a:solidFill>
                  <a:srgbClr val="C00000"/>
                </a:solidFill>
                <a:effectLst>
                  <a:glow rad="101600">
                    <a:srgbClr val="FFFF00">
                      <a:alpha val="60000"/>
                    </a:srgbClr>
                  </a:glow>
                </a:effectLst>
              </a:rPr>
              <a:t>very</a:t>
            </a:r>
            <a:r>
              <a:rPr lang="en-US" dirty="0">
                <a:solidFill>
                  <a:srgbClr val="C00000"/>
                </a:solidFill>
                <a:effectLst>
                  <a:glow rad="101600">
                    <a:srgbClr val="FFFF00">
                      <a:alpha val="60000"/>
                    </a:srgbClr>
                  </a:glow>
                </a:effectLst>
              </a:rPr>
              <a:t> mighty</a:t>
            </a:r>
            <a:r>
              <a:rPr lang="en-US" dirty="0"/>
              <a:t> on the earth, and covered are all the </a:t>
            </a:r>
            <a:r>
              <a:rPr lang="en-US" dirty="0">
                <a:effectLst>
                  <a:glow rad="101600">
                    <a:srgbClr val="FFFF00">
                      <a:alpha val="60000"/>
                    </a:srgbClr>
                  </a:glow>
                </a:effectLst>
              </a:rPr>
              <a:t>high mountains </a:t>
            </a:r>
            <a:r>
              <a:rPr lang="en-US" dirty="0"/>
              <a:t>which are under the whole </a:t>
            </a:r>
            <a:r>
              <a:rPr lang="en-US" dirty="0" smtClean="0"/>
              <a:t>heavens; </a:t>
            </a:r>
            <a:r>
              <a:rPr lang="en-US" dirty="0" smtClean="0">
                <a:effectLst>
                  <a:glow rad="101600">
                    <a:srgbClr val="FFFF00">
                      <a:alpha val="60000"/>
                    </a:srgbClr>
                  </a:glow>
                </a:effectLst>
              </a:rPr>
              <a:t>fifteen </a:t>
            </a:r>
            <a:r>
              <a:rPr lang="en-US" dirty="0">
                <a:effectLst>
                  <a:glow rad="101600">
                    <a:srgbClr val="FFFF00">
                      <a:alpha val="60000"/>
                    </a:srgbClr>
                  </a:glow>
                </a:effectLst>
              </a:rPr>
              <a:t>cubits upwards </a:t>
            </a:r>
            <a:r>
              <a:rPr lang="en-US" dirty="0"/>
              <a:t>have the waters become mighty, and the </a:t>
            </a:r>
            <a:r>
              <a:rPr lang="en-US" dirty="0">
                <a:effectLst>
                  <a:glow rad="101600">
                    <a:srgbClr val="FFFF00">
                      <a:alpha val="60000"/>
                    </a:srgbClr>
                  </a:glow>
                </a:effectLst>
              </a:rPr>
              <a:t>mountains are </a:t>
            </a:r>
            <a:r>
              <a:rPr lang="en-US" dirty="0" smtClean="0">
                <a:effectLst>
                  <a:glow rad="101600">
                    <a:srgbClr val="FFFF00">
                      <a:alpha val="60000"/>
                    </a:srgbClr>
                  </a:glow>
                </a:effectLst>
              </a:rPr>
              <a:t>covered</a:t>
            </a:r>
            <a:r>
              <a:rPr lang="en-US" dirty="0" smtClean="0"/>
              <a:t>” (Gen. 7:19, 20, </a:t>
            </a:r>
            <a:r>
              <a:rPr lang="en-US" dirty="0" err="1" smtClean="0"/>
              <a:t>YLT</a:t>
            </a:r>
            <a:r>
              <a:rPr lang="en-US" dirty="0" smtClean="0"/>
              <a:t>)</a:t>
            </a:r>
          </a:p>
        </p:txBody>
      </p:sp>
      <p:sp>
        <p:nvSpPr>
          <p:cNvPr id="4" name="TextBox 3"/>
          <p:cNvSpPr txBox="1"/>
          <p:nvPr/>
        </p:nvSpPr>
        <p:spPr>
          <a:xfrm>
            <a:off x="762000" y="6019800"/>
            <a:ext cx="7834645"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solidFill>
                  <a:srgbClr val="C00000"/>
                </a:solidFill>
              </a:rPr>
              <a:t>What is spurious about believing in a global changing flood?</a:t>
            </a:r>
            <a:endParaRPr lang="en-US" sz="2400" b="1" dirty="0">
              <a:solidFill>
                <a:srgbClr val="C00000"/>
              </a:solidFill>
            </a:endParaRPr>
          </a:p>
        </p:txBody>
      </p:sp>
    </p:spTree>
    <p:extLst>
      <p:ext uri="{BB962C8B-B14F-4D97-AF65-F5344CB8AC3E}">
        <p14:creationId xmlns:p14="http://schemas.microsoft.com/office/powerpoint/2010/main" val="107819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57200"/>
            <a:ext cx="5562600" cy="1143000"/>
          </a:xfrm>
        </p:spPr>
        <p:txBody>
          <a:bodyPr>
            <a:noAutofit/>
          </a:bodyPr>
          <a:lstStyle/>
          <a:p>
            <a:r>
              <a:rPr lang="en-US" sz="3200" dirty="0" smtClean="0"/>
              <a:t>“It would not be likely that such an event would leave much of any geological record?”</a:t>
            </a:r>
            <a:endParaRPr lang="en-US" sz="3200" dirty="0"/>
          </a:p>
        </p:txBody>
      </p:sp>
      <p:sp>
        <p:nvSpPr>
          <p:cNvPr id="3" name="Content Placeholder 2"/>
          <p:cNvSpPr>
            <a:spLocks noGrp="1"/>
          </p:cNvSpPr>
          <p:nvPr>
            <p:ph idx="1"/>
          </p:nvPr>
        </p:nvSpPr>
        <p:spPr/>
        <p:txBody>
          <a:bodyPr>
            <a:normAutofit/>
          </a:bodyPr>
          <a:lstStyle/>
          <a:p>
            <a:r>
              <a:rPr lang="en-US" dirty="0"/>
              <a:t>S</a:t>
            </a:r>
            <a:r>
              <a:rPr lang="en-US" dirty="0" smtClean="0"/>
              <a:t>omething that covers all the mountains</a:t>
            </a:r>
          </a:p>
          <a:p>
            <a:r>
              <a:rPr lang="en-US" dirty="0" smtClean="0"/>
              <a:t>Something that destroys all the flesh on the earth</a:t>
            </a:r>
          </a:p>
          <a:p>
            <a:r>
              <a:rPr lang="en-US" dirty="0" smtClean="0"/>
              <a:t>Something that produced massive mountain formation </a:t>
            </a:r>
          </a:p>
          <a:p>
            <a:r>
              <a:rPr lang="en-US" dirty="0" smtClean="0"/>
              <a:t>Something that formed deep valley recesses</a:t>
            </a:r>
          </a:p>
        </p:txBody>
      </p:sp>
    </p:spTree>
    <p:extLst>
      <p:ext uri="{BB962C8B-B14F-4D97-AF65-F5344CB8AC3E}">
        <p14:creationId xmlns:p14="http://schemas.microsoft.com/office/powerpoint/2010/main" val="92753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057400"/>
            <a:ext cx="7696200" cy="4495800"/>
          </a:xfrm>
        </p:spPr>
        <p:txBody>
          <a:bodyPr>
            <a:normAutofit/>
          </a:bodyPr>
          <a:lstStyle/>
          <a:p>
            <a:r>
              <a:rPr lang="en-US" b="1" dirty="0" smtClean="0"/>
              <a:t>If there had been a flood that covered all the world, destroyed all flesh, and caused the mountains to rise and the valleys to sink, what would we expect to see in our world</a:t>
            </a:r>
          </a:p>
          <a:p>
            <a:pPr lvl="1"/>
            <a:r>
              <a:rPr lang="en-US" dirty="0" smtClean="0"/>
              <a:t>Billions of dead things buried in rock layers all over the earth</a:t>
            </a:r>
          </a:p>
          <a:p>
            <a:pPr lvl="1"/>
            <a:r>
              <a:rPr lang="en-US" dirty="0" smtClean="0"/>
              <a:t>Extremely high mountains</a:t>
            </a:r>
          </a:p>
          <a:p>
            <a:pPr lvl="1"/>
            <a:r>
              <a:rPr lang="en-US" dirty="0" smtClean="0"/>
              <a:t>Extremely deep canyons/valleys</a:t>
            </a:r>
          </a:p>
        </p:txBody>
      </p:sp>
      <p:sp>
        <p:nvSpPr>
          <p:cNvPr id="5" name="Title 1"/>
          <p:cNvSpPr txBox="1">
            <a:spLocks/>
          </p:cNvSpPr>
          <p:nvPr/>
        </p:nvSpPr>
        <p:spPr>
          <a:xfrm>
            <a:off x="3124200" y="457200"/>
            <a:ext cx="5562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200" dirty="0" smtClean="0"/>
              <a:t>“It would not be likely that such an event would leave much of any geological record?”</a:t>
            </a:r>
            <a:endParaRPr lang="en-US" sz="3200" dirty="0"/>
          </a:p>
        </p:txBody>
      </p:sp>
    </p:spTree>
    <p:extLst>
      <p:ext uri="{BB962C8B-B14F-4D97-AF65-F5344CB8AC3E}">
        <p14:creationId xmlns:p14="http://schemas.microsoft.com/office/powerpoint/2010/main" val="166087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Pictures\Pictures\2007 Family\July-Dec\Indiana Trip\Picture 50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Psalms Tied To The Genesis Flood</a:t>
            </a:r>
            <a:endParaRPr lang="en-US"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a:xfrm>
            <a:off x="457200" y="1600200"/>
            <a:ext cx="8229600" cy="5181600"/>
          </a:xfrm>
        </p:spPr>
        <p:txBody>
          <a:bodyPr>
            <a:normAutofit fontScale="92500"/>
          </a:bodyPr>
          <a:lstStyle/>
          <a:p>
            <a:pPr marL="0" indent="0">
              <a:buNone/>
            </a:pPr>
            <a:r>
              <a:rPr lang="en-US" dirty="0" smtClean="0"/>
              <a:t>6  you covered it with the deep as with a garment; the waters were standing above the mountains.</a:t>
            </a:r>
          </a:p>
          <a:p>
            <a:pPr marL="0" indent="0">
              <a:buNone/>
            </a:pPr>
            <a:r>
              <a:rPr lang="en-US" dirty="0" smtClean="0"/>
              <a:t>7  at your rebuke they fled, at the sound of your thunder they hurried away.</a:t>
            </a:r>
          </a:p>
          <a:p>
            <a:pPr marL="0" indent="0">
              <a:buNone/>
            </a:pPr>
            <a:r>
              <a:rPr lang="en-US" dirty="0" smtClean="0"/>
              <a:t>8  </a:t>
            </a:r>
            <a:r>
              <a:rPr lang="en-US" u="sng" dirty="0" smtClean="0">
                <a:solidFill>
                  <a:srgbClr val="FFFF00"/>
                </a:solidFill>
              </a:rPr>
              <a:t>the mountains rose</a:t>
            </a:r>
            <a:r>
              <a:rPr lang="en-US" dirty="0" smtClean="0">
                <a:solidFill>
                  <a:srgbClr val="FFFF00"/>
                </a:solidFill>
              </a:rPr>
              <a:t>; </a:t>
            </a:r>
            <a:r>
              <a:rPr lang="en-US" u="sng" dirty="0" smtClean="0">
                <a:solidFill>
                  <a:srgbClr val="FFFF00"/>
                </a:solidFill>
              </a:rPr>
              <a:t>the valleys sank down </a:t>
            </a:r>
            <a:r>
              <a:rPr lang="en-US" dirty="0" smtClean="0"/>
              <a:t>to the place which you established for them.</a:t>
            </a:r>
          </a:p>
          <a:p>
            <a:pPr marL="0" indent="0">
              <a:buNone/>
            </a:pPr>
            <a:r>
              <a:rPr lang="en-US" dirty="0" smtClean="0"/>
              <a:t>9  you set a boundary that they may not pass over, so that they will not return to cover the earth” </a:t>
            </a:r>
          </a:p>
          <a:p>
            <a:pPr marL="0" indent="0" algn="r">
              <a:buNone/>
            </a:pPr>
            <a:r>
              <a:rPr lang="en-US" dirty="0" smtClean="0"/>
              <a:t>(Ps. 104:6-9, </a:t>
            </a:r>
            <a:r>
              <a:rPr lang="en-US" dirty="0" err="1" smtClean="0"/>
              <a:t>NASB</a:t>
            </a:r>
            <a:r>
              <a:rPr lang="en-US" dirty="0" smtClean="0"/>
              <a:t>)</a:t>
            </a:r>
          </a:p>
        </p:txBody>
      </p:sp>
    </p:spTree>
    <p:extLst>
      <p:ext uri="{BB962C8B-B14F-4D97-AF65-F5344CB8AC3E}">
        <p14:creationId xmlns:p14="http://schemas.microsoft.com/office/powerpoint/2010/main" val="19490402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descr="C:\Users\Steven\Pictures\Pictures\2007 Family\July-Dec\Indiana Trip\Picture 500.jpg"/>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6571" b="16487"/>
          <a:stretch/>
        </p:blipFill>
        <p:spPr bwMode="auto">
          <a:xfrm>
            <a:off x="508000" y="6927"/>
            <a:ext cx="8128000" cy="44611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 of Sign: Grand Teton National Park</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2" descr="C:\Users\Steven\Pictures\Pictures\2007 Family\July-Dec\Indiana Trip\Picture 506.jpg"/>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3937" t="11785" r="5279" b="27604"/>
          <a:stretch/>
        </p:blipFill>
        <p:spPr bwMode="auto">
          <a:xfrm rot="183365">
            <a:off x="838200" y="2971800"/>
            <a:ext cx="7187429" cy="35052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cxnSp>
        <p:nvCxnSpPr>
          <p:cNvPr id="6" name="Straight Connector 5"/>
          <p:cNvCxnSpPr/>
          <p:nvPr/>
        </p:nvCxnSpPr>
        <p:spPr>
          <a:xfrm>
            <a:off x="4724400" y="5299365"/>
            <a:ext cx="2895600" cy="152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1094510" y="5424055"/>
            <a:ext cx="3477490" cy="159325"/>
          </a:xfrm>
          <a:prstGeom prst="line">
            <a:avLst/>
          </a:prstGeom>
        </p:spPr>
        <p:style>
          <a:lnRef idx="2">
            <a:schemeClr val="accent2"/>
          </a:lnRef>
          <a:fillRef idx="0">
            <a:schemeClr val="accent2"/>
          </a:fillRef>
          <a:effectRef idx="1">
            <a:schemeClr val="accent2"/>
          </a:effectRef>
          <a:fontRef idx="minor">
            <a:schemeClr val="tx1"/>
          </a:fontRef>
        </p:style>
      </p:cxnSp>
      <p:pic>
        <p:nvPicPr>
          <p:cNvPr id="9218" name="Picture 2" descr="C:\Users\Steven\AppData\Local\Microsoft\Windows\Temporary Internet Files\Content.IE5\EXHVBVOP\MC90043156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09725" y="1548073"/>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7799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Genesis Flood Connected To The End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37  "But as the days of Noah were, so also will the coming of the Son of Man be.</a:t>
            </a:r>
          </a:p>
          <a:p>
            <a:r>
              <a:rPr lang="en-US" dirty="0" smtClean="0"/>
              <a:t>38  "For as in the days before the flood, they were eating and drinking, marrying and giving in marriage, until the day that Noah entered the ark,</a:t>
            </a:r>
          </a:p>
          <a:p>
            <a:r>
              <a:rPr lang="en-US" dirty="0" smtClean="0"/>
              <a:t>39  "and did not know until the flood came and took them all away, so also will the coming of the Son of Man be.</a:t>
            </a:r>
          </a:p>
          <a:p>
            <a:pPr marL="0" indent="0" algn="r">
              <a:buNone/>
            </a:pPr>
            <a:r>
              <a:rPr lang="en-US" dirty="0" smtClean="0"/>
              <a:t>--Matthew 24:37-39</a:t>
            </a:r>
            <a:endParaRPr lang="en-US" dirty="0"/>
          </a:p>
        </p:txBody>
      </p:sp>
    </p:spTree>
    <p:extLst>
      <p:ext uri="{BB962C8B-B14F-4D97-AF65-F5344CB8AC3E}">
        <p14:creationId xmlns:p14="http://schemas.microsoft.com/office/powerpoint/2010/main" val="491254444"/>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Acceptance of Long Ages</a:t>
            </a:r>
            <a:endParaRPr lang="en-US" dirty="0"/>
          </a:p>
        </p:txBody>
      </p:sp>
      <p:sp>
        <p:nvSpPr>
          <p:cNvPr id="3" name="Content Placeholder 2"/>
          <p:cNvSpPr>
            <a:spLocks noGrp="1"/>
          </p:cNvSpPr>
          <p:nvPr>
            <p:ph idx="1"/>
          </p:nvPr>
        </p:nvSpPr>
        <p:spPr>
          <a:xfrm>
            <a:off x="1143000" y="1981200"/>
            <a:ext cx="7543800" cy="4572000"/>
          </a:xfrm>
        </p:spPr>
        <p:txBody>
          <a:bodyPr>
            <a:normAutofit fontScale="92500" lnSpcReduction="10000"/>
          </a:bodyPr>
          <a:lstStyle/>
          <a:p>
            <a:r>
              <a:rPr lang="en-US" dirty="0" smtClean="0"/>
              <a:t>“</a:t>
            </a:r>
            <a:r>
              <a:rPr lang="en-US" dirty="0"/>
              <a:t>However, suffice it to say that students of these fields accept these evidences and reject the idea that the universe, the earth, and man are all only about 6,000 to 10,000 years old. Long ages are not just accepted in order to provide enough time for organic evolution. </a:t>
            </a:r>
            <a:r>
              <a:rPr lang="en-US" dirty="0">
                <a:effectLst>
                  <a:glow rad="101600">
                    <a:srgbClr val="FFFF00">
                      <a:alpha val="60000"/>
                    </a:srgbClr>
                  </a:glow>
                </a:effectLst>
              </a:rPr>
              <a:t>Rather, it is just the most natural and simplest interpretation of the physical evidence based on current understanding of chemistry and </a:t>
            </a:r>
            <a:r>
              <a:rPr lang="en-US" dirty="0" smtClean="0">
                <a:effectLst>
                  <a:glow rad="101600">
                    <a:srgbClr val="FFFF00">
                      <a:alpha val="60000"/>
                    </a:srgbClr>
                  </a:glow>
                </a:effectLst>
              </a:rPr>
              <a:t>physics” </a:t>
            </a:r>
            <a:br>
              <a:rPr lang="en-US" dirty="0" smtClean="0">
                <a:effectLst>
                  <a:glow rad="101600">
                    <a:srgbClr val="FFFF00">
                      <a:alpha val="60000"/>
                    </a:srgbClr>
                  </a:glow>
                </a:effectLst>
              </a:rPr>
            </a:br>
            <a:r>
              <a:rPr lang="en-US" sz="2200" dirty="0" smtClean="0"/>
              <a:t>(Hill Roberts, Genealogy and Chronology, 1994, revised)</a:t>
            </a:r>
            <a:endParaRPr lang="en-US" sz="2200" dirty="0"/>
          </a:p>
        </p:txBody>
      </p:sp>
    </p:spTree>
    <p:extLst>
      <p:ext uri="{BB962C8B-B14F-4D97-AF65-F5344CB8AC3E}">
        <p14:creationId xmlns:p14="http://schemas.microsoft.com/office/powerpoint/2010/main" val="255205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Acceptance of Long Ages</a:t>
            </a:r>
            <a:endParaRPr lang="en-US" dirty="0"/>
          </a:p>
        </p:txBody>
      </p:sp>
      <p:sp>
        <p:nvSpPr>
          <p:cNvPr id="3" name="Content Placeholder 2"/>
          <p:cNvSpPr>
            <a:spLocks noGrp="1"/>
          </p:cNvSpPr>
          <p:nvPr>
            <p:ph idx="1"/>
          </p:nvPr>
        </p:nvSpPr>
        <p:spPr>
          <a:xfrm>
            <a:off x="1295400" y="2057400"/>
            <a:ext cx="7391400" cy="4800600"/>
          </a:xfrm>
        </p:spPr>
        <p:txBody>
          <a:bodyPr>
            <a:normAutofit fontScale="77500" lnSpcReduction="20000"/>
          </a:bodyPr>
          <a:lstStyle/>
          <a:p>
            <a:r>
              <a:rPr lang="en-US" dirty="0" smtClean="0"/>
              <a:t>“</a:t>
            </a:r>
            <a:r>
              <a:rPr lang="en-US" dirty="0"/>
              <a:t>If the theory of organic evolution had never existed, these studies would still have reached essentially the same conclusions about ancient times. Much of the geological evidence for long ages had already lead to such conclusions </a:t>
            </a:r>
            <a:r>
              <a:rPr lang="en-US" i="1" dirty="0"/>
              <a:t>prior </a:t>
            </a:r>
            <a:r>
              <a:rPr lang="en-US" dirty="0"/>
              <a:t>to Darwin's theories. In fact, this allowed Darwin to think about what might happen over such long time frames, not the other way </a:t>
            </a:r>
            <a:r>
              <a:rPr lang="en-US" dirty="0" smtClean="0"/>
              <a:t>around” (</a:t>
            </a:r>
            <a:r>
              <a:rPr lang="en-US" i="1" dirty="0" smtClean="0"/>
              <a:t>ibid</a:t>
            </a:r>
            <a:r>
              <a:rPr lang="en-US" dirty="0" smtClean="0"/>
              <a:t>.)</a:t>
            </a:r>
          </a:p>
          <a:p>
            <a:pPr lvl="1"/>
            <a:r>
              <a:rPr lang="en-US" dirty="0" smtClean="0"/>
              <a:t>Affirms long ages were a far gone conclusion independent of Darwin</a:t>
            </a:r>
          </a:p>
          <a:p>
            <a:pPr lvl="1"/>
            <a:r>
              <a:rPr lang="en-US" dirty="0"/>
              <a:t>A</a:t>
            </a:r>
            <a:r>
              <a:rPr lang="en-US" dirty="0" smtClean="0"/>
              <a:t>dmits that long ages played a part in Darwin’s formulation of organic evolution</a:t>
            </a:r>
          </a:p>
          <a:p>
            <a:pPr lvl="1"/>
            <a:r>
              <a:rPr lang="en-US" dirty="0"/>
              <a:t>D</a:t>
            </a:r>
            <a:r>
              <a:rPr lang="en-US" dirty="0" smtClean="0"/>
              <a:t>id not bother him as he sought to captivate young impressionable minds with long age conjectures!</a:t>
            </a:r>
            <a:endParaRPr lang="en-US" dirty="0"/>
          </a:p>
        </p:txBody>
      </p:sp>
    </p:spTree>
    <p:extLst>
      <p:ext uri="{BB962C8B-B14F-4D97-AF65-F5344CB8AC3E}">
        <p14:creationId xmlns:p14="http://schemas.microsoft.com/office/powerpoint/2010/main" val="365691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solidFill>
                  <a:srgbClr val="C00000"/>
                </a:solidFill>
              </a:rPr>
              <a:t>Proverbs 30:5, 6</a:t>
            </a:r>
            <a:endParaRPr lang="en-US" sz="5400" dirty="0">
              <a:solidFill>
                <a:srgbClr val="C00000"/>
              </a:solidFill>
            </a:endParaRPr>
          </a:p>
        </p:txBody>
      </p:sp>
      <p:sp>
        <p:nvSpPr>
          <p:cNvPr id="4" name="Content Placeholder 3"/>
          <p:cNvSpPr>
            <a:spLocks noGrp="1"/>
          </p:cNvSpPr>
          <p:nvPr>
            <p:ph idx="1"/>
          </p:nvPr>
        </p:nvSpPr>
        <p:spPr>
          <a:xfrm>
            <a:off x="2819400" y="2057400"/>
            <a:ext cx="5867400" cy="4267200"/>
          </a:xfrm>
        </p:spPr>
        <p:txBody>
          <a:bodyPr>
            <a:normAutofit/>
          </a:bodyPr>
          <a:lstStyle/>
          <a:p>
            <a:pPr marL="514350" indent="-514350">
              <a:buClr>
                <a:srgbClr val="C00000"/>
              </a:buClr>
              <a:buSzPct val="80000"/>
              <a:buFont typeface="+mj-lt"/>
              <a:buAutoNum type="arabicPeriod" startAt="5"/>
            </a:pPr>
            <a:r>
              <a:rPr lang="en-US" sz="3600" dirty="0" smtClean="0"/>
              <a:t>Every </a:t>
            </a:r>
            <a:r>
              <a:rPr lang="en-US" sz="3600" dirty="0"/>
              <a:t>word of God is pure; He is a shield to those who put their trust in Him.</a:t>
            </a:r>
          </a:p>
          <a:p>
            <a:pPr marL="514350" indent="-514350">
              <a:buClr>
                <a:srgbClr val="C00000"/>
              </a:buClr>
              <a:buSzPct val="80000"/>
              <a:buFont typeface="+mj-lt"/>
              <a:buAutoNum type="arabicPeriod" startAt="5"/>
            </a:pPr>
            <a:r>
              <a:rPr lang="en-US" sz="3600" dirty="0" smtClean="0"/>
              <a:t>Do </a:t>
            </a:r>
            <a:r>
              <a:rPr lang="en-US" sz="3600" dirty="0"/>
              <a:t>not add to His words, Lest He rebuke you, and you be found a liar</a:t>
            </a:r>
            <a:r>
              <a:rPr lang="en-US" sz="3600" dirty="0" smtClean="0"/>
              <a:t>.</a:t>
            </a:r>
            <a:endParaRPr lang="en-US" sz="3600" dirty="0"/>
          </a:p>
        </p:txBody>
      </p:sp>
    </p:spTree>
    <p:extLst>
      <p:ext uri="{BB962C8B-B14F-4D97-AF65-F5344CB8AC3E}">
        <p14:creationId xmlns:p14="http://schemas.microsoft.com/office/powerpoint/2010/main" val="231770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4194" name="Text Box 2"/>
          <p:cNvSpPr txBox="1">
            <a:spLocks noChangeArrowheads="1"/>
          </p:cNvSpPr>
          <p:nvPr/>
        </p:nvSpPr>
        <p:spPr bwMode="auto">
          <a:xfrm>
            <a:off x="685800" y="723912"/>
            <a:ext cx="7848600" cy="5386090"/>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Birmingham News (4/12/2002)</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sz="2400" dirty="0">
              <a:solidFill>
                <a:schemeClr val="tx2"/>
              </a:solidFill>
            </a:endParaRPr>
          </a:p>
          <a:p>
            <a:pPr algn="just">
              <a:lnSpc>
                <a:spcPct val="90000"/>
              </a:lnSpc>
            </a:pPr>
            <a:r>
              <a:rPr lang="en-US" sz="3200" dirty="0" smtClean="0">
                <a:solidFill>
                  <a:schemeClr val="bg2"/>
                </a:solidFill>
              </a:rPr>
              <a:t>“One </a:t>
            </a:r>
            <a:r>
              <a:rPr lang="en-US" sz="3200" dirty="0">
                <a:solidFill>
                  <a:schemeClr val="bg2"/>
                </a:solidFill>
              </a:rPr>
              <a:t>of those is Lord I Believe, a group formed 15 years ago by Hill Roberts, chief scientist at NASA and defense contractor SRS Technologies, through his church, Weatherly Heights Church of Christ… </a:t>
            </a:r>
            <a:r>
              <a:rPr lang="en-US" sz="3200" dirty="0" smtClean="0">
                <a:solidFill>
                  <a:schemeClr val="bg2"/>
                </a:solidFill>
              </a:rPr>
              <a:t>‘My </a:t>
            </a:r>
            <a:r>
              <a:rPr lang="en-US" sz="3200" dirty="0">
                <a:solidFill>
                  <a:schemeClr val="bg2"/>
                </a:solidFill>
              </a:rPr>
              <a:t>faith is that nature and the Bible both come from the same author and hence will not be in conflict</a:t>
            </a:r>
            <a:r>
              <a:rPr lang="en-US" sz="3200" dirty="0" smtClean="0">
                <a:solidFill>
                  <a:schemeClr val="bg2"/>
                </a:solidFill>
              </a:rPr>
              <a:t>,’ </a:t>
            </a:r>
            <a:r>
              <a:rPr lang="en-US" sz="3200" dirty="0">
                <a:solidFill>
                  <a:schemeClr val="bg2"/>
                </a:solidFill>
              </a:rPr>
              <a:t>Roberts said. For example, Roberts doesn't see a conflict between the Bible and scientists who say the Earth is 4.5 billion years </a:t>
            </a:r>
            <a:r>
              <a:rPr lang="en-US" sz="3200" dirty="0" smtClean="0">
                <a:solidFill>
                  <a:schemeClr val="bg2"/>
                </a:solidFill>
              </a:rPr>
              <a:t>old.”</a:t>
            </a:r>
            <a:endParaRPr lang="en-US" sz="3200" dirty="0">
              <a:solidFill>
                <a:schemeClr val="bg2"/>
              </a:solidFill>
            </a:endParaRPr>
          </a:p>
        </p:txBody>
      </p:sp>
    </p:spTree>
    <p:extLst>
      <p:ext uri="{BB962C8B-B14F-4D97-AF65-F5344CB8AC3E}">
        <p14:creationId xmlns:p14="http://schemas.microsoft.com/office/powerpoint/2010/main" val="352667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Where Does The </a:t>
            </a:r>
            <a:r>
              <a:rPr lang="en-US" b="1" dirty="0" smtClean="0"/>
              <a:t>Rejection</a:t>
            </a:r>
            <a:r>
              <a:rPr lang="en-US" dirty="0" smtClean="0"/>
              <a:t> Of The Literal Account Of Creation Lead?</a:t>
            </a:r>
            <a:endParaRPr lang="en-US" dirty="0"/>
          </a:p>
        </p:txBody>
      </p:sp>
      <p:sp>
        <p:nvSpPr>
          <p:cNvPr id="3" name="Subtitle 2"/>
          <p:cNvSpPr>
            <a:spLocks noGrp="1"/>
          </p:cNvSpPr>
          <p:nvPr>
            <p:ph type="subTitle" idx="1"/>
          </p:nvPr>
        </p:nvSpPr>
        <p:spPr/>
        <p:txBody>
          <a:bodyPr/>
          <a:lstStyle/>
          <a:p>
            <a:r>
              <a:rPr lang="en-US" sz="4400" b="1" spc="300" dirty="0" smtClean="0">
                <a:solidFill>
                  <a:srgbClr val="C00000"/>
                </a:solidFill>
                <a:effectLst>
                  <a:outerShdw blurRad="50800" dist="38100" dir="18900000" algn="bl" rotWithShape="0">
                    <a:prstClr val="black">
                      <a:alpha val="40000"/>
                    </a:prstClr>
                  </a:outerShdw>
                  <a:reflection blurRad="6350" stA="55000" endA="300" endPos="45500" dir="5400000" sy="-100000" algn="bl" rotWithShape="0"/>
                </a:effectLst>
              </a:rPr>
              <a:t>ANSWER</a:t>
            </a:r>
            <a:r>
              <a:rPr lang="en-US" sz="4400" b="1" dirty="0" smtClean="0">
                <a:solidFill>
                  <a:srgbClr val="C00000"/>
                </a:solidFill>
                <a:effectLst>
                  <a:outerShdw blurRad="50800" dist="38100" dir="18900000" algn="bl" rotWithShape="0">
                    <a:prstClr val="black">
                      <a:alpha val="40000"/>
                    </a:prstClr>
                  </a:outerShdw>
                  <a:reflection blurRad="6350" stA="55000" endA="300" endPos="45500" dir="5400000" sy="-100000" algn="bl" rotWithShape="0"/>
                </a:effectLst>
              </a:rPr>
              <a:t>: </a:t>
            </a:r>
            <a:r>
              <a:rPr lang="en-US" dirty="0" smtClean="0"/>
              <a:t>The Denial Of Other Biblical Events When They Do Not Agree With Man’s Ideas!</a:t>
            </a:r>
            <a:endParaRPr lang="en-US" dirty="0"/>
          </a:p>
        </p:txBody>
      </p:sp>
    </p:spTree>
    <p:extLst>
      <p:ext uri="{BB962C8B-B14F-4D97-AF65-F5344CB8AC3E}">
        <p14:creationId xmlns:p14="http://schemas.microsoft.com/office/powerpoint/2010/main" val="36073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715000"/>
            <a:ext cx="3429000" cy="609600"/>
          </a:xfrm>
        </p:spPr>
        <p:txBody>
          <a:bodyPr/>
          <a:lstStyle/>
          <a:p>
            <a:r>
              <a:rPr lang="en-US" sz="3200" spc="-150" dirty="0" smtClean="0"/>
              <a:t>Minimizing</a:t>
            </a:r>
            <a:endParaRPr lang="en-US" spc="-150" dirty="0"/>
          </a:p>
        </p:txBody>
      </p:sp>
      <p:sp>
        <p:nvSpPr>
          <p:cNvPr id="5" name="Text Placeholder 4"/>
          <p:cNvSpPr>
            <a:spLocks noGrp="1"/>
          </p:cNvSpPr>
          <p:nvPr>
            <p:ph type="body" idx="1"/>
          </p:nvPr>
        </p:nvSpPr>
        <p:spPr/>
        <p:txBody>
          <a:bodyPr/>
          <a:lstStyle/>
          <a:p>
            <a:endParaRPr lang="en-US"/>
          </a:p>
        </p:txBody>
      </p:sp>
      <p:pic>
        <p:nvPicPr>
          <p:cNvPr id="4098" name="Picture 2" descr="C:\Users\Steven\AppData\Local\Microsoft\Windows\Temporary Internet Files\Content.IE5\PZ8YBQ03\MC9003906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895600"/>
            <a:ext cx="3048000" cy="15201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1" y="4953000"/>
            <a:ext cx="5334000" cy="1295400"/>
          </a:xfrm>
          <a:prstGeom prst="rect">
            <a:avLst/>
          </a:prstGeom>
        </p:spPr>
        <p:txBody>
          <a:bodyPr wrap="none">
            <a:prstTxWarp prst="textPlain">
              <a:avLst/>
            </a:prstTxWarp>
            <a:spAutoFit/>
          </a:bodyPr>
          <a:lstStyle/>
          <a:p>
            <a:r>
              <a:rPr lang="en-US" dirty="0" smtClean="0">
                <a:solidFill>
                  <a:srgbClr val="C00000"/>
                </a:solidFill>
                <a:effectLst>
                  <a:outerShdw blurRad="50800" dist="38100" algn="l" rotWithShape="0">
                    <a:prstClr val="black">
                      <a:alpha val="40000"/>
                    </a:prstClr>
                  </a:outerShdw>
                </a:effectLst>
                <a:latin typeface="Aharoni" pitchFamily="2" charset="-79"/>
                <a:cs typeface="Aharoni" pitchFamily="2" charset="-79"/>
              </a:rPr>
              <a:t>THE UNIVERSAL FLOOD</a:t>
            </a:r>
            <a:endParaRPr lang="en-US" dirty="0">
              <a:solidFill>
                <a:srgbClr val="C00000"/>
              </a:solidFill>
              <a:effectLst>
                <a:outerShdw blurRad="50800" dist="38100" algn="l" rotWithShape="0">
                  <a:prstClr val="black">
                    <a:alpha val="40000"/>
                  </a:prstClr>
                </a:outerShdw>
              </a:effectLst>
              <a:latin typeface="Aharoni" pitchFamily="2" charset="-79"/>
              <a:cs typeface="Aharoni" pitchFamily="2" charset="-79"/>
            </a:endParaRPr>
          </a:p>
        </p:txBody>
      </p:sp>
    </p:spTree>
    <p:extLst>
      <p:ext uri="{BB962C8B-B14F-4D97-AF65-F5344CB8AC3E}">
        <p14:creationId xmlns:p14="http://schemas.microsoft.com/office/powerpoint/2010/main" val="235751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Hill Roberts, “Lord I Believe” </a:t>
            </a:r>
            <a:r>
              <a:rPr lang="en-US" sz="3600" dirty="0" smtClean="0"/>
              <a:t>Seminar Flyer (1999)</a:t>
            </a:r>
            <a:endParaRPr lang="en-US" sz="3600" dirty="0"/>
          </a:p>
        </p:txBody>
      </p:sp>
      <p:sp>
        <p:nvSpPr>
          <p:cNvPr id="3" name="Content Placeholder 2"/>
          <p:cNvSpPr>
            <a:spLocks noGrp="1"/>
          </p:cNvSpPr>
          <p:nvPr>
            <p:ph idx="1"/>
          </p:nvPr>
        </p:nvSpPr>
        <p:spPr>
          <a:xfrm>
            <a:off x="1219200" y="1905000"/>
            <a:ext cx="7467600" cy="4800600"/>
          </a:xfrm>
        </p:spPr>
        <p:txBody>
          <a:bodyPr>
            <a:normAutofit fontScale="92500" lnSpcReduction="20000"/>
          </a:bodyPr>
          <a:lstStyle/>
          <a:p>
            <a:pPr marL="0" indent="0">
              <a:buNone/>
            </a:pPr>
            <a:r>
              <a:rPr lang="en-US" dirty="0" smtClean="0"/>
              <a:t>“My </a:t>
            </a:r>
            <a:r>
              <a:rPr lang="en-US" dirty="0"/>
              <a:t>mission is to show skeptic and believer alike why one can have confidence in the </a:t>
            </a:r>
            <a:r>
              <a:rPr lang="en-US" dirty="0" smtClean="0"/>
              <a:t>Bible…While </a:t>
            </a:r>
            <a:r>
              <a:rPr lang="en-US" dirty="0"/>
              <a:t>I am a scientist and Christian who believes in creation, </a:t>
            </a:r>
            <a:r>
              <a:rPr lang="en-US" dirty="0">
                <a:effectLst>
                  <a:glow rad="101600">
                    <a:srgbClr val="FFFF00">
                      <a:alpha val="60000"/>
                    </a:srgbClr>
                  </a:glow>
                </a:effectLst>
              </a:rPr>
              <a:t>I do not promote what is generally referred to as "creation science" or "creationism". </a:t>
            </a:r>
            <a:r>
              <a:rPr lang="en-US" dirty="0"/>
              <a:t>I adhere to standard science methods and scientifically reported data to evaluate the creation/evolution issue</a:t>
            </a:r>
            <a:r>
              <a:rPr lang="en-US" dirty="0">
                <a:effectLst>
                  <a:glow rad="101600">
                    <a:srgbClr val="FFFF00">
                      <a:alpha val="60000"/>
                    </a:srgbClr>
                  </a:glow>
                </a:effectLst>
              </a:rPr>
              <a:t>, instead of getting sidetracked over spurious hypotheses such as young earth flood geology. </a:t>
            </a:r>
            <a:r>
              <a:rPr lang="en-US" dirty="0"/>
              <a:t>Scrupulous scientific integrity is the only way to approach today's scientific skeptic</a:t>
            </a:r>
            <a:r>
              <a:rPr lang="en-US" dirty="0" smtClean="0"/>
              <a:t>.”</a:t>
            </a:r>
            <a:endParaRPr lang="en-US" dirty="0"/>
          </a:p>
        </p:txBody>
      </p:sp>
    </p:spTree>
    <p:extLst>
      <p:ext uri="{BB962C8B-B14F-4D97-AF65-F5344CB8AC3E}">
        <p14:creationId xmlns:p14="http://schemas.microsoft.com/office/powerpoint/2010/main" val="404833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“Spurious?”</a:t>
            </a:r>
            <a:endParaRPr lang="en-US" dirty="0"/>
          </a:p>
        </p:txBody>
      </p:sp>
      <p:sp>
        <p:nvSpPr>
          <p:cNvPr id="3" name="Content Placeholder 2"/>
          <p:cNvSpPr>
            <a:spLocks noGrp="1"/>
          </p:cNvSpPr>
          <p:nvPr>
            <p:ph idx="1"/>
          </p:nvPr>
        </p:nvSpPr>
        <p:spPr>
          <a:xfrm>
            <a:off x="1371600" y="1981200"/>
            <a:ext cx="7315200" cy="4724400"/>
          </a:xfrm>
        </p:spPr>
        <p:txBody>
          <a:bodyPr>
            <a:normAutofit lnSpcReduction="10000"/>
          </a:bodyPr>
          <a:lstStyle/>
          <a:p>
            <a:r>
              <a:rPr lang="en-US" b="1" dirty="0" smtClean="0">
                <a:solidFill>
                  <a:srgbClr val="C00000"/>
                </a:solidFill>
              </a:rPr>
              <a:t>“Spurious” </a:t>
            </a:r>
            <a:r>
              <a:rPr lang="en-US" dirty="0" smtClean="0"/>
              <a:t>- different from what it is claimed to be, not authentic, or not valid or well-founded</a:t>
            </a:r>
          </a:p>
          <a:p>
            <a:pPr lvl="1"/>
            <a:r>
              <a:rPr lang="en-US" dirty="0" smtClean="0"/>
              <a:t>Hill Roberts considers that “young earth flood geology” is </a:t>
            </a:r>
            <a:r>
              <a:rPr lang="en-US" dirty="0" smtClean="0">
                <a:solidFill>
                  <a:srgbClr val="C00000"/>
                </a:solidFill>
              </a:rPr>
              <a:t>spurious</a:t>
            </a:r>
          </a:p>
          <a:p>
            <a:pPr lvl="2"/>
            <a:r>
              <a:rPr lang="en-US" dirty="0" smtClean="0"/>
              <a:t>Opposes a creation of 6000-10000 years ago</a:t>
            </a:r>
          </a:p>
          <a:p>
            <a:pPr lvl="2"/>
            <a:r>
              <a:rPr lang="en-US" dirty="0" smtClean="0"/>
              <a:t>Endorses an old creation of billions of years</a:t>
            </a:r>
          </a:p>
          <a:p>
            <a:pPr lvl="2"/>
            <a:r>
              <a:rPr lang="en-US" dirty="0" smtClean="0"/>
              <a:t>Views those who believe a recent </a:t>
            </a:r>
            <a:r>
              <a:rPr lang="en-US" dirty="0" smtClean="0">
                <a:solidFill>
                  <a:srgbClr val="C00000"/>
                </a:solidFill>
              </a:rPr>
              <a:t>global-changing</a:t>
            </a:r>
            <a:r>
              <a:rPr lang="en-US" dirty="0" smtClean="0"/>
              <a:t> flood as believing something </a:t>
            </a:r>
            <a:r>
              <a:rPr lang="en-US" dirty="0" smtClean="0">
                <a:solidFill>
                  <a:srgbClr val="C00000"/>
                </a:solidFill>
              </a:rPr>
              <a:t>spurious</a:t>
            </a:r>
          </a:p>
          <a:p>
            <a:pPr lvl="2"/>
            <a:r>
              <a:rPr lang="en-US" dirty="0" smtClean="0"/>
              <a:t>Denies that the flood would have left a mark on the earth!</a:t>
            </a:r>
            <a:endParaRPr lang="en-US" dirty="0"/>
          </a:p>
        </p:txBody>
      </p:sp>
    </p:spTree>
    <p:extLst>
      <p:ext uri="{BB962C8B-B14F-4D97-AF65-F5344CB8AC3E}">
        <p14:creationId xmlns:p14="http://schemas.microsoft.com/office/powerpoint/2010/main" val="334317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Hill Roberts, “Lord I Believe” </a:t>
            </a:r>
            <a:r>
              <a:rPr lang="en-US" sz="3600" dirty="0" smtClean="0"/>
              <a:t>Seminar Flyer (1999)</a:t>
            </a:r>
            <a:endParaRPr lang="en-US" sz="3600" dirty="0"/>
          </a:p>
        </p:txBody>
      </p:sp>
      <p:sp>
        <p:nvSpPr>
          <p:cNvPr id="3" name="Content Placeholder 2"/>
          <p:cNvSpPr>
            <a:spLocks noGrp="1"/>
          </p:cNvSpPr>
          <p:nvPr>
            <p:ph idx="1"/>
          </p:nvPr>
        </p:nvSpPr>
        <p:spPr>
          <a:xfrm>
            <a:off x="1219200" y="1905000"/>
            <a:ext cx="7467600" cy="4800600"/>
          </a:xfrm>
        </p:spPr>
        <p:txBody>
          <a:bodyPr>
            <a:normAutofit fontScale="92500" lnSpcReduction="20000"/>
          </a:bodyPr>
          <a:lstStyle/>
          <a:p>
            <a:pPr marL="0" indent="0">
              <a:buNone/>
            </a:pPr>
            <a:r>
              <a:rPr lang="en-US" dirty="0" smtClean="0"/>
              <a:t>“My </a:t>
            </a:r>
            <a:r>
              <a:rPr lang="en-US" dirty="0"/>
              <a:t>mission is to show skeptic and believer alike why one can have confidence in the </a:t>
            </a:r>
            <a:r>
              <a:rPr lang="en-US" dirty="0" smtClean="0"/>
              <a:t>Bible…While </a:t>
            </a:r>
            <a:r>
              <a:rPr lang="en-US" dirty="0"/>
              <a:t>I am a scientist and Christian who believes in creation, </a:t>
            </a:r>
            <a:r>
              <a:rPr lang="en-US" dirty="0">
                <a:effectLst/>
              </a:rPr>
              <a:t>I do not promote what is generally referred to as "creation science" or "creationism". </a:t>
            </a:r>
            <a:r>
              <a:rPr lang="en-US" dirty="0"/>
              <a:t>I adhere to standard science methods and scientifically reported data to evaluate the creation/evolution issue</a:t>
            </a:r>
            <a:r>
              <a:rPr lang="en-US" dirty="0">
                <a:effectLst/>
              </a:rPr>
              <a:t>, instead of getting sidetracked over spurious hypotheses such as young earth flood geology. </a:t>
            </a:r>
            <a:r>
              <a:rPr lang="en-US" dirty="0">
                <a:effectLst>
                  <a:glow rad="101600">
                    <a:srgbClr val="FFFF00">
                      <a:alpha val="60000"/>
                    </a:srgbClr>
                  </a:glow>
                </a:effectLst>
              </a:rPr>
              <a:t>Scrupulous scientific integrity is the only way to approach today's scientific skeptic</a:t>
            </a:r>
            <a:r>
              <a:rPr lang="en-US" dirty="0" smtClean="0">
                <a:effectLst>
                  <a:glow rad="101600">
                    <a:srgbClr val="FFFF00">
                      <a:alpha val="60000"/>
                    </a:srgbClr>
                  </a:glow>
                </a:effectLst>
              </a:rPr>
              <a:t>.”</a:t>
            </a:r>
            <a:endParaRPr lang="en-US" dirty="0">
              <a:effectLst>
                <a:glow rad="101600">
                  <a:srgbClr val="FFFF00">
                    <a:alpha val="60000"/>
                  </a:srgbClr>
                </a:glow>
              </a:effectLst>
            </a:endParaRPr>
          </a:p>
        </p:txBody>
      </p:sp>
    </p:spTree>
    <p:extLst>
      <p:ext uri="{BB962C8B-B14F-4D97-AF65-F5344CB8AC3E}">
        <p14:creationId xmlns:p14="http://schemas.microsoft.com/office/powerpoint/2010/main" val="343911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pc="-30" dirty="0" smtClean="0">
                <a:effectLst>
                  <a:glow rad="101600">
                    <a:srgbClr val="FFFF00">
                      <a:alpha val="60000"/>
                    </a:srgbClr>
                  </a:glow>
                </a:effectLst>
              </a:rPr>
              <a:t>“Scrupulous </a:t>
            </a:r>
            <a:r>
              <a:rPr lang="en-US" sz="3600" spc="-30" dirty="0">
                <a:effectLst>
                  <a:glow rad="101600">
                    <a:srgbClr val="FFFF00">
                      <a:alpha val="60000"/>
                    </a:srgbClr>
                  </a:glow>
                </a:effectLst>
              </a:rPr>
              <a:t>scientific integrity is the only way to approach today's scientific skeptic</a:t>
            </a:r>
            <a:r>
              <a:rPr lang="en-US" sz="3600" spc="-30" dirty="0" smtClean="0">
                <a:effectLst>
                  <a:glow rad="101600">
                    <a:srgbClr val="FFFF00">
                      <a:alpha val="60000"/>
                    </a:srgbClr>
                  </a:glow>
                </a:effectLst>
              </a:rPr>
              <a:t>.”</a:t>
            </a:r>
            <a:endParaRPr lang="en-US" sz="3600" spc="-30" dirty="0"/>
          </a:p>
        </p:txBody>
      </p:sp>
      <p:sp>
        <p:nvSpPr>
          <p:cNvPr id="3" name="Content Placeholder 2"/>
          <p:cNvSpPr>
            <a:spLocks noGrp="1"/>
          </p:cNvSpPr>
          <p:nvPr>
            <p:ph idx="1"/>
          </p:nvPr>
        </p:nvSpPr>
        <p:spPr>
          <a:xfrm>
            <a:off x="990600" y="2057400"/>
            <a:ext cx="7696200" cy="4495800"/>
          </a:xfrm>
        </p:spPr>
        <p:txBody>
          <a:bodyPr>
            <a:normAutofit fontScale="85000" lnSpcReduction="10000"/>
          </a:bodyPr>
          <a:lstStyle/>
          <a:p>
            <a:r>
              <a:rPr lang="en-US" dirty="0" smtClean="0"/>
              <a:t>Today’s scientific skeptic needs humility, not scientific </a:t>
            </a:r>
            <a:r>
              <a:rPr lang="en-US" dirty="0" smtClean="0"/>
              <a:t>evidences</a:t>
            </a:r>
            <a:r>
              <a:rPr lang="en-US" dirty="0"/>
              <a:t> </a:t>
            </a:r>
            <a:r>
              <a:rPr lang="en-US" dirty="0" smtClean="0"/>
              <a:t>(Job 38:4)</a:t>
            </a:r>
            <a:endParaRPr lang="en-US" dirty="0" smtClean="0"/>
          </a:p>
          <a:p>
            <a:r>
              <a:rPr lang="en-US" dirty="0" smtClean="0"/>
              <a:t>Today’s scientific skeptic… </a:t>
            </a:r>
          </a:p>
          <a:p>
            <a:pPr lvl="1"/>
            <a:r>
              <a:rPr lang="en-US" dirty="0" smtClean="0"/>
              <a:t>“</a:t>
            </a:r>
            <a:r>
              <a:rPr lang="en-US" dirty="0"/>
              <a:t>knowing this first: that scoffers will come in the last days, walking according to their own </a:t>
            </a:r>
            <a:r>
              <a:rPr lang="en-US" dirty="0" smtClean="0"/>
              <a:t>lusts” (2 Pet. 3:3)</a:t>
            </a:r>
          </a:p>
          <a:p>
            <a:pPr lvl="1"/>
            <a:r>
              <a:rPr lang="en-US" dirty="0"/>
              <a:t>“A proud and haughty man </a:t>
            </a:r>
            <a:r>
              <a:rPr lang="en-US" dirty="0" smtClean="0"/>
              <a:t>— ‘Scoffer’ </a:t>
            </a:r>
            <a:r>
              <a:rPr lang="en-US" dirty="0"/>
              <a:t>is his name; He acts with arrogant </a:t>
            </a:r>
            <a:r>
              <a:rPr lang="en-US" dirty="0" smtClean="0"/>
              <a:t>pride” (Pr. 21:24; cf. Ps. 73:6; 1 Tim. 6:4)</a:t>
            </a:r>
          </a:p>
          <a:p>
            <a:pPr lvl="1"/>
            <a:r>
              <a:rPr lang="en-US" dirty="0" smtClean="0"/>
              <a:t>Without humility, </a:t>
            </a:r>
            <a:r>
              <a:rPr lang="en-US" dirty="0" smtClean="0"/>
              <a:t>no one can </a:t>
            </a:r>
            <a:r>
              <a:rPr lang="en-US" dirty="0" smtClean="0"/>
              <a:t>be </a:t>
            </a:r>
            <a:r>
              <a:rPr lang="en-US" dirty="0" smtClean="0"/>
              <a:t>reached with grace</a:t>
            </a:r>
            <a:endParaRPr lang="en-US" dirty="0" smtClean="0"/>
          </a:p>
          <a:p>
            <a:pPr lvl="1"/>
            <a:r>
              <a:rPr lang="en-US" dirty="0" smtClean="0"/>
              <a:t>We should </a:t>
            </a:r>
            <a:r>
              <a:rPr lang="en-US" b="1" dirty="0" smtClean="0"/>
              <a:t>NEVER</a:t>
            </a:r>
            <a:r>
              <a:rPr lang="en-US" dirty="0" smtClean="0"/>
              <a:t> try to reach anyone by propping up man’s </a:t>
            </a:r>
            <a:r>
              <a:rPr lang="en-US" i="1" dirty="0" smtClean="0"/>
              <a:t>fallible</a:t>
            </a:r>
            <a:r>
              <a:rPr lang="en-US" dirty="0" smtClean="0"/>
              <a:t> ideas and denying God’s </a:t>
            </a:r>
            <a:r>
              <a:rPr lang="en-US" i="1" dirty="0" smtClean="0"/>
              <a:t>infallible</a:t>
            </a:r>
            <a:r>
              <a:rPr lang="en-US" dirty="0" smtClean="0"/>
              <a:t> word!</a:t>
            </a:r>
            <a:endParaRPr lang="en-US" dirty="0"/>
          </a:p>
        </p:txBody>
      </p:sp>
    </p:spTree>
    <p:extLst>
      <p:ext uri="{BB962C8B-B14F-4D97-AF65-F5344CB8AC3E}">
        <p14:creationId xmlns:p14="http://schemas.microsoft.com/office/powerpoint/2010/main" val="288516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5951</TotalTime>
  <Words>2335</Words>
  <Application>Microsoft Office PowerPoint</Application>
  <PresentationFormat>On-screen Show (4:3)</PresentationFormat>
  <Paragraphs>121</Paragraphs>
  <Slides>28</Slides>
  <Notes>10</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28</vt:i4>
      </vt:variant>
    </vt:vector>
  </HeadingPairs>
  <TitlesOfParts>
    <vt:vector size="34" baseType="lpstr">
      <vt:lpstr>Arial</vt:lpstr>
      <vt:lpstr>Aharoni</vt:lpstr>
      <vt:lpstr>Calibri</vt:lpstr>
      <vt:lpstr>Office Theme</vt:lpstr>
      <vt:lpstr>1_Office Theme</vt:lpstr>
      <vt:lpstr>2_Office Theme</vt:lpstr>
      <vt:lpstr>THE DAYS OF GENESIS</vt:lpstr>
      <vt:lpstr>Examples of Brethren Attacking Genesis</vt:lpstr>
      <vt:lpstr>PowerPoint Presentation</vt:lpstr>
      <vt:lpstr>Where Does The Rejection Of The Literal Account Of Creation Lead?</vt:lpstr>
      <vt:lpstr>Minimizing</vt:lpstr>
      <vt:lpstr>Hill Roberts, “Lord I Believe” Seminar Flyer (1999)</vt:lpstr>
      <vt:lpstr>“Spurious?”</vt:lpstr>
      <vt:lpstr>Hill Roberts, “Lord I Believe” Seminar Flyer (1999)</vt:lpstr>
      <vt:lpstr>“Scrupulous scientific integrity is the only way to approach today's scientific skeptic.”</vt:lpstr>
      <vt:lpstr>PowerPoint Presentation</vt:lpstr>
      <vt:lpstr>Hill Roberts, “Flood Geology” (email message, 03, 1996)</vt:lpstr>
      <vt:lpstr>Mt. Saint Helens</vt:lpstr>
      <vt:lpstr>Comparison</vt:lpstr>
      <vt:lpstr>The Holy Spirit  (2 Pet. 3:3-6)</vt:lpstr>
      <vt:lpstr>“Noah's flood was only about a year long.”</vt:lpstr>
      <vt:lpstr>Hill Roberts, “Flood Geology” (email message, 03, 1996)</vt:lpstr>
      <vt:lpstr>A mere hiccup? </vt:lpstr>
      <vt:lpstr>A mere hiccup? </vt:lpstr>
      <vt:lpstr>A mere hiccup? </vt:lpstr>
      <vt:lpstr>A mere hiccup? </vt:lpstr>
      <vt:lpstr>“It would not be likely that such an event would leave much of any geological record?”</vt:lpstr>
      <vt:lpstr>PowerPoint Presentation</vt:lpstr>
      <vt:lpstr>Psalms Tied To The Genesis Flood</vt:lpstr>
      <vt:lpstr>Photo of Sign: Grand Teton National Park</vt:lpstr>
      <vt:lpstr>Genesis Flood Connected To The End</vt:lpstr>
      <vt:lpstr>Open Acceptance of Long Ages</vt:lpstr>
      <vt:lpstr>Open Acceptance of Long Ages</vt:lpstr>
      <vt:lpstr>Proverbs 30:5, 6</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131</cp:revision>
  <dcterms:created xsi:type="dcterms:W3CDTF">2012-09-18T18:39:32Z</dcterms:created>
  <dcterms:modified xsi:type="dcterms:W3CDTF">2013-10-12T20:41:54Z</dcterms:modified>
</cp:coreProperties>
</file>